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9.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notesSlides/notesSlide9.xml" ContentType="application/vnd.openxmlformats-officedocument.presentationml.notesSlid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4.png" ContentType="image/png"/>
  <Override PartName="/ppt/media/image3.png" ContentType="image/png"/>
  <Override PartName="/ppt/media/image23.png" ContentType="image/png"/>
  <Override PartName="/ppt/media/image22.png" ContentType="image/png"/>
  <Override PartName="/ppt/media/image21.png" ContentType="image/png"/>
  <Override PartName="/ppt/media/image19.png" ContentType="image/png"/>
  <Override PartName="/ppt/media/image1.png" ContentType="image/png"/>
  <Override PartName="/ppt/media/image20.png" ContentType="image/png"/>
  <Override PartName="/ppt/media/image18.png" ContentType="image/png"/>
  <Override PartName="/ppt/media/image17.png" ContentType="image/png"/>
  <Override PartName="/ppt/media/image16.png" ContentType="image/png"/>
  <Override PartName="/ppt/media/image24.jpeg" ContentType="image/jpeg"/>
  <Override PartName="/ppt/media/image15.png" ContentType="image/png"/>
  <Override PartName="/ppt/media/image14.png" ContentType="image/png"/>
  <Override PartName="/ppt/media/image2.png" ContentType="image/png"/>
  <Override PartName="/ppt/media/image25.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4.xml.rels" ContentType="application/vnd.openxmlformats-package.relationships+xml"/>
  <Override PartName="/ppt/slides/_rels/slide47.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48.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x="12192000" cy="6858000"/>
  <p:notesSz cx="6797675" cy="9926637"/>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PlaceHolder 1"/>
          <p:cNvSpPr>
            <a:spLocks noGrp="1"/>
          </p:cNvSpPr>
          <p:nvPr>
            <p:ph type="sldImg"/>
          </p:nvPr>
        </p:nvSpPr>
        <p:spPr>
          <a:xfrm>
            <a:off x="216000" y="812520"/>
            <a:ext cx="7127280" cy="4008960"/>
          </a:xfrm>
          <a:prstGeom prst="rect">
            <a:avLst/>
          </a:prstGeom>
        </p:spPr>
        <p:txBody>
          <a:bodyPr lIns="0" rIns="0" tIns="0" bIns="0" anchor="ctr">
            <a:noAutofit/>
          </a:bodyPr>
          <a:p>
            <a:pPr algn="ctr"/>
            <a:r>
              <a:rPr b="0" lang="en-US" sz="4400" spc="-1" strike="noStrike">
                <a:latin typeface="Arial"/>
              </a:rPr>
              <a:t>Click to move the slide</a:t>
            </a:r>
            <a:endParaRPr b="0" lang="en-US" sz="4400" spc="-1" strike="noStrike">
              <a:latin typeface="Arial"/>
            </a:endParaRPr>
          </a:p>
        </p:txBody>
      </p:sp>
      <p:sp>
        <p:nvSpPr>
          <p:cNvPr id="185"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186"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187"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188"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189"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1CF8CC20-6D37-4FFA-8DEA-1CEC93C7D49D}"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PlaceHolder 1"/>
          <p:cNvSpPr>
            <a:spLocks noGrp="1"/>
          </p:cNvSpPr>
          <p:nvPr>
            <p:ph type="sldImg"/>
          </p:nvPr>
        </p:nvSpPr>
        <p:spPr>
          <a:xfrm>
            <a:off x="90360" y="744480"/>
            <a:ext cx="6607080" cy="3713040"/>
          </a:xfrm>
          <a:prstGeom prst="rect">
            <a:avLst/>
          </a:prstGeom>
        </p:spPr>
      </p:sp>
      <p:sp>
        <p:nvSpPr>
          <p:cNvPr id="379" name="PlaceHolder 2"/>
          <p:cNvSpPr>
            <a:spLocks noGrp="1"/>
          </p:cNvSpPr>
          <p:nvPr>
            <p:ph type="body"/>
          </p:nvPr>
        </p:nvSpPr>
        <p:spPr>
          <a:xfrm>
            <a:off x="679680" y="4715280"/>
            <a:ext cx="5428080" cy="4456800"/>
          </a:xfrm>
          <a:prstGeom prst="rect">
            <a:avLst/>
          </a:prstGeom>
        </p:spPr>
        <p:txBody>
          <a:bodyPr lIns="95400" rIns="95400" tIns="47880" bIns="47880">
            <a:noAutofit/>
          </a:bodyPr>
          <a:p>
            <a:endParaRPr b="0" lang="en-US" sz="2000" spc="-1" strike="noStrike">
              <a:latin typeface="Arial"/>
            </a:endParaRPr>
          </a:p>
        </p:txBody>
      </p:sp>
      <p:sp>
        <p:nvSpPr>
          <p:cNvPr id="380" name="CustomShape 3"/>
          <p:cNvSpPr/>
          <p:nvPr/>
        </p:nvSpPr>
        <p:spPr>
          <a:xfrm>
            <a:off x="3850560" y="9428760"/>
            <a:ext cx="2935440" cy="486360"/>
          </a:xfrm>
          <a:prstGeom prst="rect">
            <a:avLst/>
          </a:prstGeom>
          <a:noFill/>
          <a:ln>
            <a:noFill/>
          </a:ln>
        </p:spPr>
        <p:style>
          <a:lnRef idx="0"/>
          <a:fillRef idx="0"/>
          <a:effectRef idx="0"/>
          <a:fontRef idx="minor"/>
        </p:style>
        <p:txBody>
          <a:bodyPr lIns="95400" rIns="95400" tIns="47880" bIns="47880" anchor="b">
            <a:noAutofit/>
          </a:bodyPr>
          <a:p>
            <a:pPr algn="r">
              <a:lnSpc>
                <a:spcPct val="100000"/>
              </a:lnSpc>
            </a:pPr>
            <a:fld id="{6F92330E-594E-4ED4-9A6B-000464F229F0}" type="slidenum">
              <a:rPr b="0" lang="de-DE" sz="1300" spc="-1" strike="noStrike">
                <a:solidFill>
                  <a:srgbClr val="000000"/>
                </a:solidFill>
                <a:latin typeface="+mn-lt"/>
                <a:ea typeface="+mn-ea"/>
              </a:rPr>
              <a:t>&lt;number&gt;</a:t>
            </a:fld>
            <a:endParaRPr b="0" lang="en-US" sz="13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PlaceHolder 1"/>
          <p:cNvSpPr>
            <a:spLocks noGrp="1"/>
          </p:cNvSpPr>
          <p:nvPr>
            <p:ph type="sldImg"/>
          </p:nvPr>
        </p:nvSpPr>
        <p:spPr>
          <a:xfrm>
            <a:off x="217440" y="812880"/>
            <a:ext cx="7115040" cy="3998880"/>
          </a:xfrm>
          <a:prstGeom prst="rect">
            <a:avLst/>
          </a:prstGeom>
        </p:spPr>
      </p:sp>
      <p:sp>
        <p:nvSpPr>
          <p:cNvPr id="382" name="PlaceHolder 2"/>
          <p:cNvSpPr>
            <a:spLocks noGrp="1"/>
          </p:cNvSpPr>
          <p:nvPr>
            <p:ph type="body"/>
          </p:nvPr>
        </p:nvSpPr>
        <p:spPr>
          <a:xfrm>
            <a:off x="756000" y="5078520"/>
            <a:ext cx="6037920" cy="4801320"/>
          </a:xfrm>
          <a:prstGeom prst="rect">
            <a:avLst/>
          </a:prstGeom>
        </p:spPr>
        <p:txBody>
          <a:bodyPr lIns="0" rIns="0" tIns="0" bIns="0">
            <a:noAutofit/>
          </a:bodyPr>
          <a:p>
            <a:endParaRPr b="0" lang="en-US" sz="2000" spc="-1" strike="noStrike">
              <a:latin typeface="Arial"/>
            </a:endParaRPr>
          </a:p>
        </p:txBody>
      </p:sp>
      <p:sp>
        <p:nvSpPr>
          <p:cNvPr id="383" name="CustomShape 3"/>
          <p:cNvSpPr/>
          <p:nvPr/>
        </p:nvSpPr>
        <p:spPr>
          <a:xfrm>
            <a:off x="4278960" y="10157400"/>
            <a:ext cx="3270960" cy="524520"/>
          </a:xfrm>
          <a:prstGeom prst="rect">
            <a:avLst/>
          </a:prstGeom>
          <a:noFill/>
          <a:ln>
            <a:noFill/>
          </a:ln>
        </p:spPr>
        <p:style>
          <a:lnRef idx="0"/>
          <a:fillRef idx="0"/>
          <a:effectRef idx="0"/>
          <a:fontRef idx="minor"/>
        </p:style>
        <p:txBody>
          <a:bodyPr lIns="0" rIns="0" tIns="0" bIns="0" anchor="b">
            <a:noAutofit/>
          </a:bodyPr>
          <a:p>
            <a:pPr algn="r">
              <a:lnSpc>
                <a:spcPct val="100000"/>
              </a:lnSpc>
            </a:pPr>
            <a:fld id="{98E37A03-25D5-4C4D-B127-5A7E07256FA3}" type="slidenum">
              <a:rPr b="0" lang="en-US" sz="1400" spc="-1" strike="noStrike">
                <a:solidFill>
                  <a:srgbClr val="000000"/>
                </a:solidFill>
                <a:latin typeface="Times New Roman"/>
                <a:ea typeface="+mn-ea"/>
              </a:rPr>
              <a:t>&lt;number&gt;</a:t>
            </a:fld>
            <a:endParaRPr b="0" lang="en-US" sz="14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6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7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7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7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7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8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8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8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8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5600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BBFEC3D-F09D-4B0D-82E1-D4983D262128}"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2" name="CustomShape 3"/>
          <p:cNvSpPr/>
          <p:nvPr/>
        </p:nvSpPr>
        <p:spPr>
          <a:xfrm>
            <a:off x="912240" y="1268280"/>
            <a:ext cx="9205920" cy="35928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49920" cy="559800"/>
          </a:xfrm>
          <a:prstGeom prst="rect">
            <a:avLst/>
          </a:prstGeom>
          <a:ln>
            <a:noFill/>
          </a:ln>
        </p:spPr>
      </p:pic>
      <p:pic>
        <p:nvPicPr>
          <p:cNvPr id="4" name="Grafik 2" descr=""/>
          <p:cNvPicPr/>
          <p:nvPr/>
        </p:nvPicPr>
        <p:blipFill>
          <a:blip r:embed="rId3"/>
          <a:stretch/>
        </p:blipFill>
        <p:spPr>
          <a:xfrm>
            <a:off x="7430400" y="134640"/>
            <a:ext cx="3695760" cy="511920"/>
          </a:xfrm>
          <a:prstGeom prst="rect">
            <a:avLst/>
          </a:prstGeom>
          <a:ln>
            <a:noFill/>
          </a:ln>
        </p:spPr>
      </p:pic>
      <p:sp>
        <p:nvSpPr>
          <p:cNvPr id="5" name="CustomShape 4"/>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6" name="CustomShape 5"/>
          <p:cNvSpPr/>
          <p:nvPr/>
        </p:nvSpPr>
        <p:spPr>
          <a:xfrm>
            <a:off x="11438640" y="6453360"/>
            <a:ext cx="75600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A3710EE8-6126-41C1-9E14-4BF06A6C00DA}"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7" name="CustomShape 6"/>
          <p:cNvSpPr/>
          <p:nvPr/>
        </p:nvSpPr>
        <p:spPr>
          <a:xfrm>
            <a:off x="0" y="6642720"/>
            <a:ext cx="121809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5600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13235C6E-E2B1-4B30-9DA0-DA13E439A7A2}"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48" name="CustomShape 3"/>
          <p:cNvSpPr/>
          <p:nvPr/>
        </p:nvSpPr>
        <p:spPr>
          <a:xfrm>
            <a:off x="912240" y="1268280"/>
            <a:ext cx="9205920" cy="35928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49920" cy="559800"/>
          </a:xfrm>
          <a:prstGeom prst="rect">
            <a:avLst/>
          </a:prstGeom>
          <a:ln>
            <a:noFill/>
          </a:ln>
        </p:spPr>
      </p:pic>
      <p:pic>
        <p:nvPicPr>
          <p:cNvPr id="50" name="Grafik 2" descr=""/>
          <p:cNvPicPr/>
          <p:nvPr/>
        </p:nvPicPr>
        <p:blipFill>
          <a:blip r:embed="rId3"/>
          <a:stretch/>
        </p:blipFill>
        <p:spPr>
          <a:xfrm>
            <a:off x="7430400" y="134640"/>
            <a:ext cx="3695760" cy="511920"/>
          </a:xfrm>
          <a:prstGeom prst="rect">
            <a:avLst/>
          </a:prstGeom>
          <a:ln>
            <a:noFill/>
          </a:ln>
        </p:spPr>
      </p:pic>
      <p:sp>
        <p:nvSpPr>
          <p:cNvPr id="51" name="CustomShape 4"/>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5600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8FF9B0E2-D8C2-4786-B10D-597C15E16209}"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53" name="CustomShape 6"/>
          <p:cNvSpPr/>
          <p:nvPr/>
        </p:nvSpPr>
        <p:spPr>
          <a:xfrm>
            <a:off x="0" y="6642720"/>
            <a:ext cx="121809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93" name="CustomShape 2"/>
          <p:cNvSpPr/>
          <p:nvPr/>
        </p:nvSpPr>
        <p:spPr>
          <a:xfrm>
            <a:off x="11438640" y="6453360"/>
            <a:ext cx="75600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81755E59-C29D-4560-B785-E1930AE04887}"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4" name="CustomShape 3"/>
          <p:cNvSpPr/>
          <p:nvPr/>
        </p:nvSpPr>
        <p:spPr>
          <a:xfrm>
            <a:off x="912240" y="1268280"/>
            <a:ext cx="9205920" cy="359280"/>
          </a:xfrm>
          <a:prstGeom prst="rect">
            <a:avLst/>
          </a:prstGeom>
          <a:noFill/>
          <a:ln>
            <a:noFill/>
          </a:ln>
        </p:spPr>
        <p:style>
          <a:lnRef idx="0"/>
          <a:fillRef idx="0"/>
          <a:effectRef idx="0"/>
          <a:fontRef idx="minor"/>
        </p:style>
      </p:sp>
      <p:pic>
        <p:nvPicPr>
          <p:cNvPr id="95" name="Picture 19" descr="Logo_TUC_de_RGB"/>
          <p:cNvPicPr/>
          <p:nvPr/>
        </p:nvPicPr>
        <p:blipFill>
          <a:blip r:embed="rId2"/>
          <a:stretch/>
        </p:blipFill>
        <p:spPr>
          <a:xfrm>
            <a:off x="0" y="0"/>
            <a:ext cx="3049920" cy="559800"/>
          </a:xfrm>
          <a:prstGeom prst="rect">
            <a:avLst/>
          </a:prstGeom>
          <a:ln>
            <a:noFill/>
          </a:ln>
        </p:spPr>
      </p:pic>
      <p:pic>
        <p:nvPicPr>
          <p:cNvPr id="96" name="Grafik 2" descr=""/>
          <p:cNvPicPr/>
          <p:nvPr/>
        </p:nvPicPr>
        <p:blipFill>
          <a:blip r:embed="rId3"/>
          <a:stretch/>
        </p:blipFill>
        <p:spPr>
          <a:xfrm>
            <a:off x="7430400" y="134640"/>
            <a:ext cx="3695760" cy="511920"/>
          </a:xfrm>
          <a:prstGeom prst="rect">
            <a:avLst/>
          </a:prstGeom>
          <a:ln>
            <a:noFill/>
          </a:ln>
        </p:spPr>
      </p:pic>
      <p:sp>
        <p:nvSpPr>
          <p:cNvPr id="97" name="CustomShape 4"/>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98" name="CustomShape 5"/>
          <p:cNvSpPr/>
          <p:nvPr/>
        </p:nvSpPr>
        <p:spPr>
          <a:xfrm>
            <a:off x="11438640" y="6453360"/>
            <a:ext cx="75600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8EF9EA8-E332-4A8F-90D3-27682871920A}"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99" name="CustomShape 6"/>
          <p:cNvSpPr/>
          <p:nvPr/>
        </p:nvSpPr>
        <p:spPr>
          <a:xfrm>
            <a:off x="0" y="6642720"/>
            <a:ext cx="121809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00"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01"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139" name="CustomShape 2"/>
          <p:cNvSpPr/>
          <p:nvPr/>
        </p:nvSpPr>
        <p:spPr>
          <a:xfrm>
            <a:off x="11438640" y="6453360"/>
            <a:ext cx="75600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06F17505-CCD9-4A2F-BD10-BDE70CD60603}"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40" name="CustomShape 3"/>
          <p:cNvSpPr/>
          <p:nvPr/>
        </p:nvSpPr>
        <p:spPr>
          <a:xfrm>
            <a:off x="912240" y="1268280"/>
            <a:ext cx="9205920" cy="359280"/>
          </a:xfrm>
          <a:prstGeom prst="rect">
            <a:avLst/>
          </a:prstGeom>
          <a:noFill/>
          <a:ln>
            <a:noFill/>
          </a:ln>
        </p:spPr>
        <p:style>
          <a:lnRef idx="0"/>
          <a:fillRef idx="0"/>
          <a:effectRef idx="0"/>
          <a:fontRef idx="minor"/>
        </p:style>
      </p:sp>
      <p:pic>
        <p:nvPicPr>
          <p:cNvPr id="141" name="Picture 19" descr="Logo_TUC_de_RGB"/>
          <p:cNvPicPr/>
          <p:nvPr/>
        </p:nvPicPr>
        <p:blipFill>
          <a:blip r:embed="rId2"/>
          <a:stretch/>
        </p:blipFill>
        <p:spPr>
          <a:xfrm>
            <a:off x="0" y="0"/>
            <a:ext cx="3049920" cy="559800"/>
          </a:xfrm>
          <a:prstGeom prst="rect">
            <a:avLst/>
          </a:prstGeom>
          <a:ln>
            <a:noFill/>
          </a:ln>
        </p:spPr>
      </p:pic>
      <p:pic>
        <p:nvPicPr>
          <p:cNvPr id="142" name="Grafik 2" descr=""/>
          <p:cNvPicPr/>
          <p:nvPr/>
        </p:nvPicPr>
        <p:blipFill>
          <a:blip r:embed="rId3"/>
          <a:stretch/>
        </p:blipFill>
        <p:spPr>
          <a:xfrm>
            <a:off x="7430400" y="134640"/>
            <a:ext cx="3695760" cy="511920"/>
          </a:xfrm>
          <a:prstGeom prst="rect">
            <a:avLst/>
          </a:prstGeom>
          <a:ln>
            <a:noFill/>
          </a:ln>
        </p:spPr>
      </p:pic>
      <p:sp>
        <p:nvSpPr>
          <p:cNvPr id="143" name="CustomShape 4"/>
          <p:cNvSpPr/>
          <p:nvPr/>
        </p:nvSpPr>
        <p:spPr>
          <a:xfrm>
            <a:off x="11444760" y="0"/>
            <a:ext cx="739080" cy="6847920"/>
          </a:xfrm>
          <a:prstGeom prst="rect">
            <a:avLst/>
          </a:prstGeom>
          <a:solidFill>
            <a:srgbClr val="000000">
              <a:alpha val="10000"/>
            </a:srgbClr>
          </a:solidFill>
          <a:ln>
            <a:noFill/>
          </a:ln>
        </p:spPr>
        <p:style>
          <a:lnRef idx="0"/>
          <a:fillRef idx="0"/>
          <a:effectRef idx="0"/>
          <a:fontRef idx="minor"/>
        </p:style>
      </p:sp>
      <p:sp>
        <p:nvSpPr>
          <p:cNvPr id="144" name="CustomShape 5"/>
          <p:cNvSpPr/>
          <p:nvPr/>
        </p:nvSpPr>
        <p:spPr>
          <a:xfrm>
            <a:off x="11438640" y="6453360"/>
            <a:ext cx="75600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E93116C8-01F5-4CB5-A420-357F2F083D63}"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45" name="CustomShape 6"/>
          <p:cNvSpPr/>
          <p:nvPr/>
        </p:nvSpPr>
        <p:spPr>
          <a:xfrm>
            <a:off x="0" y="6642720"/>
            <a:ext cx="121809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46"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47"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7.xml"/>
</Relationships>
</file>

<file path=ppt/slides/_rels/slide1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7.xml"/>
</Relationships>
</file>

<file path=ppt/slides/_rels/slide1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7.xml"/>
</Relationships>
</file>

<file path=ppt/slides/_rels/slide2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7.xml"/>
</Relationships>
</file>

<file path=ppt/slides/_rels/slide2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7.xml"/>
</Relationships>
</file>

<file path=ppt/slides/_rels/slide2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37.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37.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37.xml"/>
</Relationships>
</file>

<file path=ppt/slides/_rels/slide31.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32.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37.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hyperlink" Target="https://foodsharing.de/" TargetMode="External"/><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hyperlink" Target="https://www.ellenmacarthurfoundation.org/" TargetMode="External"/><Relationship Id="rId2" Type="http://schemas.openxmlformats.org/officeDocument/2006/relationships/slideLayout" Target="../slideLayouts/slideLayout37.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hyperlink" Target="https://creativecommons.org/licenses/by/4.0/" TargetMode="External"/><Relationship Id="rId2" Type="http://schemas.openxmlformats.org/officeDocument/2006/relationships/image" Target="../media/image11.png"/><Relationship Id="rId3"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hyperlink" Target="https://doi.org/10.1016/J.RESCONREC.2017.09.005" TargetMode="External"/><Relationship Id="rId2"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527400" y="1412640"/>
            <a:ext cx="10359000" cy="114552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latin typeface="Arial"/>
            </a:endParaRPr>
          </a:p>
        </p:txBody>
      </p:sp>
      <p:sp>
        <p:nvSpPr>
          <p:cNvPr id="191" name="CustomShape 2"/>
          <p:cNvSpPr/>
          <p:nvPr/>
        </p:nvSpPr>
        <p:spPr>
          <a:xfrm>
            <a:off x="527400" y="2852640"/>
            <a:ext cx="10359000" cy="236628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2: Circular Economy I</a:t>
            </a: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Arne Bochem (Göttingen)</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Industrial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17" name="CustomShape 2"/>
          <p:cNvSpPr/>
          <p:nvPr/>
        </p:nvSpPr>
        <p:spPr>
          <a:xfrm>
            <a:off x="335520" y="2859120"/>
            <a:ext cx="10574640" cy="1475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industrial economy manages stocks of manufactured assets, such as infrastructure, buildings, vehicles, equipment and consumer goods, to maintain their value and utility as high as possible for as long as possible; and stocks of resources at their highest purity and value.”</a:t>
            </a:r>
            <a:endParaRPr b="0" lang="en-US" sz="1800" spc="-1" strike="noStrike">
              <a:latin typeface="Arial"/>
            </a:endParaRPr>
          </a:p>
        </p:txBody>
      </p:sp>
      <p:sp>
        <p:nvSpPr>
          <p:cNvPr id="218" name="CustomShape 3"/>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20" name="CustomShape 2"/>
          <p:cNvSpPr/>
          <p:nvPr/>
        </p:nvSpPr>
        <p:spPr>
          <a:xfrm>
            <a:off x="335520" y="2859120"/>
            <a:ext cx="10574640" cy="10180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de-DE" sz="1800" spc="-1" strike="noStrike">
                <a:solidFill>
                  <a:srgbClr val="000000"/>
                </a:solidFill>
                <a:latin typeface="DejaVu Sans"/>
                <a:ea typeface="DejaVu Sans"/>
              </a:rPr>
              <a:t>„</a:t>
            </a:r>
            <a:r>
              <a:rPr b="0" lang="de-DE"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evelopment that meets the needs of the present without compromising the ability of future generations to meet their own needs.”</a:t>
            </a:r>
            <a:endParaRPr b="0" lang="en-US" sz="1800" spc="-1" strike="noStrike">
              <a:latin typeface="Arial"/>
            </a:endParaRPr>
          </a:p>
        </p:txBody>
      </p:sp>
      <p:sp>
        <p:nvSpPr>
          <p:cNvPr id="221" name="CustomShape 3"/>
          <p:cNvSpPr/>
          <p:nvPr/>
        </p:nvSpPr>
        <p:spPr>
          <a:xfrm>
            <a:off x="263520" y="6411600"/>
            <a:ext cx="10470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23" name="CustomShape 2"/>
          <p:cNvSpPr/>
          <p:nvPr/>
        </p:nvSpPr>
        <p:spPr>
          <a:xfrm>
            <a:off x="263520" y="6267600"/>
            <a:ext cx="1047096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24" name="CustomShape 3"/>
          <p:cNvSpPr/>
          <p:nvPr/>
        </p:nvSpPr>
        <p:spPr>
          <a:xfrm>
            <a:off x="2011680" y="3017880"/>
            <a:ext cx="4290840" cy="2919240"/>
          </a:xfrm>
          <a:prstGeom prst="ellipse">
            <a:avLst/>
          </a:prstGeom>
          <a:solidFill>
            <a:srgbClr val="bbe33d">
              <a:alpha val="50000"/>
            </a:srgbClr>
          </a:solidFill>
          <a:ln>
            <a:solidFill>
              <a:srgbClr val="3465a4"/>
            </a:solidFill>
          </a:ln>
        </p:spPr>
        <p:style>
          <a:lnRef idx="0"/>
          <a:fillRef idx="0"/>
          <a:effectRef idx="0"/>
          <a:fontRef idx="minor"/>
        </p:style>
      </p:sp>
      <p:sp>
        <p:nvSpPr>
          <p:cNvPr id="225" name="CustomShape 4"/>
          <p:cNvSpPr/>
          <p:nvPr/>
        </p:nvSpPr>
        <p:spPr>
          <a:xfrm>
            <a:off x="3566160" y="1189080"/>
            <a:ext cx="4290840" cy="2919240"/>
          </a:xfrm>
          <a:prstGeom prst="ellipse">
            <a:avLst/>
          </a:prstGeom>
          <a:solidFill>
            <a:srgbClr val="729fcf">
              <a:alpha val="50000"/>
            </a:srgbClr>
          </a:solidFill>
          <a:ln>
            <a:solidFill>
              <a:srgbClr val="3465a4"/>
            </a:solidFill>
          </a:ln>
        </p:spPr>
        <p:style>
          <a:lnRef idx="0"/>
          <a:fillRef idx="0"/>
          <a:effectRef idx="0"/>
          <a:fontRef idx="minor"/>
        </p:style>
      </p:sp>
      <p:sp>
        <p:nvSpPr>
          <p:cNvPr id="226" name="CustomShape 5"/>
          <p:cNvSpPr/>
          <p:nvPr/>
        </p:nvSpPr>
        <p:spPr>
          <a:xfrm>
            <a:off x="5212080" y="3017880"/>
            <a:ext cx="4290840" cy="2919240"/>
          </a:xfrm>
          <a:prstGeom prst="ellipse">
            <a:avLst/>
          </a:prstGeom>
          <a:solidFill>
            <a:srgbClr val="f10d0c">
              <a:alpha val="50000"/>
            </a:srgbClr>
          </a:solidFill>
          <a:ln>
            <a:solidFill>
              <a:srgbClr val="3465a4"/>
            </a:solidFill>
          </a:ln>
        </p:spPr>
        <p:style>
          <a:lnRef idx="0"/>
          <a:fillRef idx="0"/>
          <a:effectRef idx="0"/>
          <a:fontRef idx="minor"/>
        </p:style>
      </p:sp>
      <p:sp>
        <p:nvSpPr>
          <p:cNvPr id="227" name="CustomShape 6"/>
          <p:cNvSpPr/>
          <p:nvPr/>
        </p:nvSpPr>
        <p:spPr>
          <a:xfrm>
            <a:off x="4023360" y="1729440"/>
            <a:ext cx="118188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28" name="CustomShape 7"/>
          <p:cNvSpPr/>
          <p:nvPr/>
        </p:nvSpPr>
        <p:spPr>
          <a:xfrm>
            <a:off x="7680960" y="428976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29" name="CustomShape 8"/>
          <p:cNvSpPr/>
          <p:nvPr/>
        </p:nvSpPr>
        <p:spPr>
          <a:xfrm>
            <a:off x="2834640" y="512100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31" name="CustomShape 2"/>
          <p:cNvSpPr/>
          <p:nvPr/>
        </p:nvSpPr>
        <p:spPr>
          <a:xfrm>
            <a:off x="263520" y="6267600"/>
            <a:ext cx="1047096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32" name="CustomShape 3"/>
          <p:cNvSpPr/>
          <p:nvPr/>
        </p:nvSpPr>
        <p:spPr>
          <a:xfrm>
            <a:off x="2011680" y="3017880"/>
            <a:ext cx="4290840" cy="2919240"/>
          </a:xfrm>
          <a:prstGeom prst="ellipse">
            <a:avLst/>
          </a:prstGeom>
          <a:solidFill>
            <a:srgbClr val="bbe33d">
              <a:alpha val="50000"/>
            </a:srgbClr>
          </a:solidFill>
          <a:ln>
            <a:solidFill>
              <a:srgbClr val="3465a4"/>
            </a:solidFill>
          </a:ln>
        </p:spPr>
        <p:style>
          <a:lnRef idx="0"/>
          <a:fillRef idx="0"/>
          <a:effectRef idx="0"/>
          <a:fontRef idx="minor"/>
        </p:style>
      </p:sp>
      <p:sp>
        <p:nvSpPr>
          <p:cNvPr id="233" name="CustomShape 4"/>
          <p:cNvSpPr/>
          <p:nvPr/>
        </p:nvSpPr>
        <p:spPr>
          <a:xfrm>
            <a:off x="3566160" y="1189080"/>
            <a:ext cx="4290840" cy="2919240"/>
          </a:xfrm>
          <a:prstGeom prst="ellipse">
            <a:avLst/>
          </a:prstGeom>
          <a:solidFill>
            <a:srgbClr val="729fcf">
              <a:alpha val="50000"/>
            </a:srgbClr>
          </a:solidFill>
          <a:ln>
            <a:solidFill>
              <a:srgbClr val="3465a4"/>
            </a:solidFill>
          </a:ln>
        </p:spPr>
        <p:style>
          <a:lnRef idx="0"/>
          <a:fillRef idx="0"/>
          <a:effectRef idx="0"/>
          <a:fontRef idx="minor"/>
        </p:style>
      </p:sp>
      <p:sp>
        <p:nvSpPr>
          <p:cNvPr id="234" name="CustomShape 5"/>
          <p:cNvSpPr/>
          <p:nvPr/>
        </p:nvSpPr>
        <p:spPr>
          <a:xfrm>
            <a:off x="5212080" y="3017880"/>
            <a:ext cx="4290840" cy="2919240"/>
          </a:xfrm>
          <a:prstGeom prst="ellipse">
            <a:avLst/>
          </a:prstGeom>
          <a:solidFill>
            <a:srgbClr val="f10d0c">
              <a:alpha val="50000"/>
            </a:srgbClr>
          </a:solidFill>
          <a:ln>
            <a:solidFill>
              <a:srgbClr val="3465a4"/>
            </a:solidFill>
          </a:ln>
        </p:spPr>
        <p:style>
          <a:lnRef idx="0"/>
          <a:fillRef idx="0"/>
          <a:effectRef idx="0"/>
          <a:fontRef idx="minor"/>
        </p:style>
      </p:sp>
      <p:sp>
        <p:nvSpPr>
          <p:cNvPr id="235" name="CustomShape 6"/>
          <p:cNvSpPr/>
          <p:nvPr/>
        </p:nvSpPr>
        <p:spPr>
          <a:xfrm>
            <a:off x="4023360" y="1729440"/>
            <a:ext cx="118188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36" name="CustomShape 7"/>
          <p:cNvSpPr/>
          <p:nvPr/>
        </p:nvSpPr>
        <p:spPr>
          <a:xfrm>
            <a:off x="7680960" y="428976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37" name="CustomShape 8"/>
          <p:cNvSpPr/>
          <p:nvPr/>
        </p:nvSpPr>
        <p:spPr>
          <a:xfrm>
            <a:off x="2834640" y="512100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238" name="CustomShape 9"/>
          <p:cNvSpPr/>
          <p:nvPr/>
        </p:nvSpPr>
        <p:spPr>
          <a:xfrm>
            <a:off x="5212080" y="429804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40" name="CustomShape 2"/>
          <p:cNvSpPr/>
          <p:nvPr/>
        </p:nvSpPr>
        <p:spPr>
          <a:xfrm>
            <a:off x="263520" y="6267600"/>
            <a:ext cx="1047096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41" name="CustomShape 3"/>
          <p:cNvSpPr/>
          <p:nvPr/>
        </p:nvSpPr>
        <p:spPr>
          <a:xfrm>
            <a:off x="2011680" y="3017880"/>
            <a:ext cx="4290840" cy="2919240"/>
          </a:xfrm>
          <a:prstGeom prst="ellipse">
            <a:avLst/>
          </a:prstGeom>
          <a:solidFill>
            <a:srgbClr val="bbe33d">
              <a:alpha val="50000"/>
            </a:srgbClr>
          </a:solidFill>
          <a:ln>
            <a:solidFill>
              <a:srgbClr val="3465a4"/>
            </a:solidFill>
          </a:ln>
        </p:spPr>
        <p:style>
          <a:lnRef idx="0"/>
          <a:fillRef idx="0"/>
          <a:effectRef idx="0"/>
          <a:fontRef idx="minor"/>
        </p:style>
      </p:sp>
      <p:sp>
        <p:nvSpPr>
          <p:cNvPr id="242" name="CustomShape 4"/>
          <p:cNvSpPr/>
          <p:nvPr/>
        </p:nvSpPr>
        <p:spPr>
          <a:xfrm>
            <a:off x="3566160" y="1189080"/>
            <a:ext cx="4290840" cy="2919240"/>
          </a:xfrm>
          <a:prstGeom prst="ellipse">
            <a:avLst/>
          </a:prstGeom>
          <a:solidFill>
            <a:srgbClr val="729fcf">
              <a:alpha val="50000"/>
            </a:srgbClr>
          </a:solidFill>
          <a:ln>
            <a:solidFill>
              <a:srgbClr val="3465a4"/>
            </a:solidFill>
          </a:ln>
        </p:spPr>
        <p:style>
          <a:lnRef idx="0"/>
          <a:fillRef idx="0"/>
          <a:effectRef idx="0"/>
          <a:fontRef idx="minor"/>
        </p:style>
      </p:sp>
      <p:sp>
        <p:nvSpPr>
          <p:cNvPr id="243" name="CustomShape 5"/>
          <p:cNvSpPr/>
          <p:nvPr/>
        </p:nvSpPr>
        <p:spPr>
          <a:xfrm>
            <a:off x="5212080" y="3017880"/>
            <a:ext cx="4290840" cy="2919240"/>
          </a:xfrm>
          <a:prstGeom prst="ellipse">
            <a:avLst/>
          </a:prstGeom>
          <a:solidFill>
            <a:srgbClr val="f10d0c">
              <a:alpha val="50000"/>
            </a:srgbClr>
          </a:solidFill>
          <a:ln>
            <a:solidFill>
              <a:srgbClr val="3465a4"/>
            </a:solidFill>
          </a:ln>
        </p:spPr>
        <p:style>
          <a:lnRef idx="0"/>
          <a:fillRef idx="0"/>
          <a:effectRef idx="0"/>
          <a:fontRef idx="minor"/>
        </p:style>
      </p:sp>
      <p:sp>
        <p:nvSpPr>
          <p:cNvPr id="244" name="CustomShape 6"/>
          <p:cNvSpPr/>
          <p:nvPr/>
        </p:nvSpPr>
        <p:spPr>
          <a:xfrm>
            <a:off x="4023360" y="1729440"/>
            <a:ext cx="118188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45" name="CustomShape 7"/>
          <p:cNvSpPr/>
          <p:nvPr/>
        </p:nvSpPr>
        <p:spPr>
          <a:xfrm>
            <a:off x="7680960" y="428976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46" name="CustomShape 8"/>
          <p:cNvSpPr/>
          <p:nvPr/>
        </p:nvSpPr>
        <p:spPr>
          <a:xfrm>
            <a:off x="2834640" y="512100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247" name="CustomShape 9"/>
          <p:cNvSpPr/>
          <p:nvPr/>
        </p:nvSpPr>
        <p:spPr>
          <a:xfrm>
            <a:off x="5212080" y="429804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
        <p:nvSpPr>
          <p:cNvPr id="248" name="CustomShape 10"/>
          <p:cNvSpPr/>
          <p:nvPr/>
        </p:nvSpPr>
        <p:spPr>
          <a:xfrm>
            <a:off x="3931920" y="320076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Bearable</a:t>
            </a:r>
            <a:endParaRPr b="0" lang="en-US" sz="2200" spc="-1" strike="noStrike">
              <a:latin typeface="Arial"/>
            </a:endParaRPr>
          </a:p>
        </p:txBody>
      </p:sp>
      <p:sp>
        <p:nvSpPr>
          <p:cNvPr id="249" name="CustomShape 11"/>
          <p:cNvSpPr/>
          <p:nvPr/>
        </p:nvSpPr>
        <p:spPr>
          <a:xfrm>
            <a:off x="5852160" y="328392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Equitable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Definition</a:t>
            </a:r>
            <a:endParaRPr b="0" lang="en-US" sz="2400" spc="-1" strike="noStrike">
              <a:latin typeface="Arial"/>
            </a:endParaRPr>
          </a:p>
          <a:p>
            <a:pPr>
              <a:lnSpc>
                <a:spcPct val="100000"/>
              </a:lnSpc>
            </a:pPr>
            <a:endParaRPr b="0" lang="en-US" sz="2400" spc="-1" strike="noStrike">
              <a:latin typeface="Arial"/>
            </a:endParaRPr>
          </a:p>
        </p:txBody>
      </p:sp>
      <p:sp>
        <p:nvSpPr>
          <p:cNvPr id="251" name="CustomShape 2"/>
          <p:cNvSpPr/>
          <p:nvPr/>
        </p:nvSpPr>
        <p:spPr>
          <a:xfrm>
            <a:off x="263520" y="6267600"/>
            <a:ext cx="1047096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Arial"/>
            </a:endParaRPr>
          </a:p>
        </p:txBody>
      </p:sp>
      <p:sp>
        <p:nvSpPr>
          <p:cNvPr id="252" name="CustomShape 3"/>
          <p:cNvSpPr/>
          <p:nvPr/>
        </p:nvSpPr>
        <p:spPr>
          <a:xfrm>
            <a:off x="2011680" y="3017880"/>
            <a:ext cx="4290840" cy="2919240"/>
          </a:xfrm>
          <a:prstGeom prst="ellipse">
            <a:avLst/>
          </a:prstGeom>
          <a:solidFill>
            <a:srgbClr val="bbe33d">
              <a:alpha val="50000"/>
            </a:srgbClr>
          </a:solidFill>
          <a:ln>
            <a:solidFill>
              <a:srgbClr val="3465a4"/>
            </a:solidFill>
          </a:ln>
        </p:spPr>
        <p:style>
          <a:lnRef idx="0"/>
          <a:fillRef idx="0"/>
          <a:effectRef idx="0"/>
          <a:fontRef idx="minor"/>
        </p:style>
      </p:sp>
      <p:sp>
        <p:nvSpPr>
          <p:cNvPr id="253" name="CustomShape 4"/>
          <p:cNvSpPr/>
          <p:nvPr/>
        </p:nvSpPr>
        <p:spPr>
          <a:xfrm>
            <a:off x="3566160" y="1189080"/>
            <a:ext cx="4290840" cy="2919240"/>
          </a:xfrm>
          <a:prstGeom prst="ellipse">
            <a:avLst/>
          </a:prstGeom>
          <a:solidFill>
            <a:srgbClr val="729fcf">
              <a:alpha val="50000"/>
            </a:srgbClr>
          </a:solidFill>
          <a:ln>
            <a:solidFill>
              <a:srgbClr val="3465a4"/>
            </a:solidFill>
          </a:ln>
        </p:spPr>
        <p:style>
          <a:lnRef idx="0"/>
          <a:fillRef idx="0"/>
          <a:effectRef idx="0"/>
          <a:fontRef idx="minor"/>
        </p:style>
      </p:sp>
      <p:sp>
        <p:nvSpPr>
          <p:cNvPr id="254" name="CustomShape 5"/>
          <p:cNvSpPr/>
          <p:nvPr/>
        </p:nvSpPr>
        <p:spPr>
          <a:xfrm>
            <a:off x="5212080" y="3017880"/>
            <a:ext cx="4290840" cy="2919240"/>
          </a:xfrm>
          <a:prstGeom prst="ellipse">
            <a:avLst/>
          </a:prstGeom>
          <a:solidFill>
            <a:srgbClr val="f10d0c">
              <a:alpha val="50000"/>
            </a:srgbClr>
          </a:solidFill>
          <a:ln>
            <a:solidFill>
              <a:srgbClr val="3465a4"/>
            </a:solidFill>
          </a:ln>
        </p:spPr>
        <p:style>
          <a:lnRef idx="0"/>
          <a:fillRef idx="0"/>
          <a:effectRef idx="0"/>
          <a:fontRef idx="minor"/>
        </p:style>
      </p:sp>
      <p:sp>
        <p:nvSpPr>
          <p:cNvPr id="255" name="CustomShape 6"/>
          <p:cNvSpPr/>
          <p:nvPr/>
        </p:nvSpPr>
        <p:spPr>
          <a:xfrm>
            <a:off x="4023360" y="1729440"/>
            <a:ext cx="118188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Social</a:t>
            </a:r>
            <a:endParaRPr b="0" lang="en-US" sz="2200" spc="-1" strike="noStrike">
              <a:latin typeface="Arial"/>
            </a:endParaRPr>
          </a:p>
        </p:txBody>
      </p:sp>
      <p:sp>
        <p:nvSpPr>
          <p:cNvPr id="256" name="CustomShape 7"/>
          <p:cNvSpPr/>
          <p:nvPr/>
        </p:nvSpPr>
        <p:spPr>
          <a:xfrm>
            <a:off x="4775040" y="357480"/>
            <a:ext cx="21675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u="sng">
                <a:solidFill>
                  <a:srgbClr val="c9211e"/>
                </a:solidFill>
                <a:uFillTx/>
                <a:latin typeface="DejaVu Sans"/>
                <a:ea typeface="DejaVu Sans"/>
              </a:rPr>
              <a:t>Sustainable</a:t>
            </a:r>
            <a:endParaRPr b="0" lang="en-US" sz="2200" spc="-1" strike="noStrike">
              <a:latin typeface="Arial"/>
            </a:endParaRPr>
          </a:p>
        </p:txBody>
      </p:sp>
      <p:sp>
        <p:nvSpPr>
          <p:cNvPr id="257" name="CustomShape 8"/>
          <p:cNvSpPr/>
          <p:nvPr/>
        </p:nvSpPr>
        <p:spPr>
          <a:xfrm>
            <a:off x="7680960" y="428976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Economic</a:t>
            </a:r>
            <a:endParaRPr b="0" lang="en-US" sz="2200" spc="-1" strike="noStrike">
              <a:latin typeface="Arial"/>
            </a:endParaRPr>
          </a:p>
        </p:txBody>
      </p:sp>
      <p:sp>
        <p:nvSpPr>
          <p:cNvPr id="258" name="CustomShape 9"/>
          <p:cNvSpPr/>
          <p:nvPr/>
        </p:nvSpPr>
        <p:spPr>
          <a:xfrm>
            <a:off x="2834640" y="512100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Environment</a:t>
            </a:r>
            <a:endParaRPr b="0" lang="en-US" sz="2200" spc="-1" strike="noStrike">
              <a:latin typeface="Arial"/>
            </a:endParaRPr>
          </a:p>
        </p:txBody>
      </p:sp>
      <p:sp>
        <p:nvSpPr>
          <p:cNvPr id="259" name="CustomShape 10"/>
          <p:cNvSpPr/>
          <p:nvPr/>
        </p:nvSpPr>
        <p:spPr>
          <a:xfrm>
            <a:off x="5212080" y="429804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Viable</a:t>
            </a:r>
            <a:endParaRPr b="0" lang="en-US" sz="2200" spc="-1" strike="noStrike">
              <a:latin typeface="Arial"/>
            </a:endParaRPr>
          </a:p>
        </p:txBody>
      </p:sp>
      <p:sp>
        <p:nvSpPr>
          <p:cNvPr id="260" name="CustomShape 11"/>
          <p:cNvSpPr/>
          <p:nvPr/>
        </p:nvSpPr>
        <p:spPr>
          <a:xfrm>
            <a:off x="3931920" y="320076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Bearable</a:t>
            </a:r>
            <a:endParaRPr b="0" lang="en-US" sz="2200" spc="-1" strike="noStrike">
              <a:latin typeface="Arial"/>
            </a:endParaRPr>
          </a:p>
        </p:txBody>
      </p:sp>
      <p:sp>
        <p:nvSpPr>
          <p:cNvPr id="261" name="CustomShape 12"/>
          <p:cNvSpPr/>
          <p:nvPr/>
        </p:nvSpPr>
        <p:spPr>
          <a:xfrm>
            <a:off x="5852160" y="3283920"/>
            <a:ext cx="2279160" cy="732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200" spc="-1" strike="noStrike">
                <a:solidFill>
                  <a:srgbClr val="000000"/>
                </a:solidFill>
                <a:latin typeface="DejaVu Sans"/>
                <a:ea typeface="DejaVu Sans"/>
              </a:rPr>
              <a:t>Equitable</a:t>
            </a:r>
            <a:endParaRPr b="0" lang="en-US" sz="2200" spc="-1" strike="noStrike">
              <a:latin typeface="Arial"/>
            </a:endParaRPr>
          </a:p>
        </p:txBody>
      </p:sp>
      <p:sp>
        <p:nvSpPr>
          <p:cNvPr id="262" name="Line 13"/>
          <p:cNvSpPr/>
          <p:nvPr/>
        </p:nvSpPr>
        <p:spPr>
          <a:xfrm>
            <a:off x="5760720" y="822960"/>
            <a:ext cx="360" cy="3017880"/>
          </a:xfrm>
          <a:prstGeom prst="line">
            <a:avLst/>
          </a:prstGeom>
          <a:ln w="109800">
            <a:solidFill>
              <a:srgbClr val="3465a4"/>
            </a:solidFill>
            <a:round/>
            <a:tailEnd len="med" type="triangle" w="med"/>
          </a:ln>
        </p:spPr>
        <p:style>
          <a:lnRef idx="0"/>
          <a:fillRef idx="0"/>
          <a:effectRef idx="0"/>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Sustainability – Implications </a:t>
            </a:r>
            <a:endParaRPr b="0" lang="en-US" sz="2400" spc="-1" strike="noStrike">
              <a:latin typeface="Arial"/>
            </a:endParaRPr>
          </a:p>
        </p:txBody>
      </p:sp>
      <p:sp>
        <p:nvSpPr>
          <p:cNvPr id="264" name="CustomShape 2"/>
          <p:cNvSpPr/>
          <p:nvPr/>
        </p:nvSpPr>
        <p:spPr>
          <a:xfrm>
            <a:off x="335520" y="1268640"/>
            <a:ext cx="10743120" cy="503064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Consume less</a:t>
            </a:r>
            <a:endParaRPr b="0" lang="en-US" sz="1800" spc="-1" strike="noStrike">
              <a:latin typeface="Arial"/>
            </a:endParaRPr>
          </a:p>
        </p:txBody>
      </p:sp>
      <p:sp>
        <p:nvSpPr>
          <p:cNvPr id="265" name="CustomShape 3"/>
          <p:cNvSpPr/>
          <p:nvPr/>
        </p:nvSpPr>
        <p:spPr>
          <a:xfrm>
            <a:off x="335520" y="2859120"/>
            <a:ext cx="10574640" cy="18738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66" name="CustomShape 4"/>
          <p:cNvSpPr/>
          <p:nvPr/>
        </p:nvSpPr>
        <p:spPr>
          <a:xfrm>
            <a:off x="263520" y="6411600"/>
            <a:ext cx="10470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Characteristics </a:t>
            </a:r>
            <a:endParaRPr b="0" lang="en-US" sz="2400" spc="-1" strike="noStrike">
              <a:latin typeface="Arial"/>
            </a:endParaRPr>
          </a:p>
        </p:txBody>
      </p:sp>
      <p:sp>
        <p:nvSpPr>
          <p:cNvPr id="268"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269" name="" descr=""/>
          <p:cNvPicPr/>
          <p:nvPr/>
        </p:nvPicPr>
        <p:blipFill>
          <a:blip r:embed="rId1"/>
          <a:stretch/>
        </p:blipFill>
        <p:spPr>
          <a:xfrm>
            <a:off x="2260800" y="1154160"/>
            <a:ext cx="7113240" cy="536400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Era of R</a:t>
            </a:r>
            <a:endParaRPr b="0" lang="en-US" sz="2400" spc="-1" strike="noStrike">
              <a:latin typeface="Arial"/>
            </a:endParaRPr>
          </a:p>
        </p:txBody>
      </p:sp>
      <p:sp>
        <p:nvSpPr>
          <p:cNvPr id="271"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272" name="CustomShape 3"/>
          <p:cNvSpPr/>
          <p:nvPr/>
        </p:nvSpPr>
        <p:spPr>
          <a:xfrm>
            <a:off x="335520" y="1268280"/>
            <a:ext cx="4222800" cy="503064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Techno-commercial strategies to keep goods and components at highest value level through:</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euse</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epair</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emarket</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emanufacture</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e-refine</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eprogramme goods</a:t>
            </a:r>
            <a:endParaRPr b="0" lang="en-US" sz="1800" spc="-1" strike="noStrike">
              <a:latin typeface="Arial"/>
            </a:endParaRPr>
          </a:p>
        </p:txBody>
      </p:sp>
      <p:pic>
        <p:nvPicPr>
          <p:cNvPr id="273" name="" descr=""/>
          <p:cNvPicPr/>
          <p:nvPr/>
        </p:nvPicPr>
        <p:blipFill>
          <a:blip r:embed="rId1"/>
          <a:stretch/>
        </p:blipFill>
        <p:spPr>
          <a:xfrm>
            <a:off x="4983120" y="360000"/>
            <a:ext cx="7131600" cy="612576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The Era of D</a:t>
            </a:r>
            <a:endParaRPr b="0" lang="en-US" sz="2400" spc="-1" strike="noStrike">
              <a:latin typeface="Arial"/>
            </a:endParaRPr>
          </a:p>
        </p:txBody>
      </p:sp>
      <p:sp>
        <p:nvSpPr>
          <p:cNvPr id="275" name="CustomShape 2"/>
          <p:cNvSpPr/>
          <p:nvPr/>
        </p:nvSpPr>
        <p:spPr>
          <a:xfrm>
            <a:off x="335520" y="1268280"/>
            <a:ext cx="4222800" cy="5030640"/>
          </a:xfrm>
          <a:prstGeom prst="rect">
            <a:avLst/>
          </a:prstGeom>
          <a:noFill/>
          <a:ln>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Technologies and actions to recover atoms and molecules at highest quality (purity and value) level as pure as virgin:</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e-polymerise</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e-alloy</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e-laminate</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e-vulcanise</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e-coat materials</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e-construct high-rise buildings and major infrastructure</a:t>
            </a:r>
            <a:endParaRPr b="0" lang="en-US" sz="1800" spc="-1" strike="noStrike">
              <a:latin typeface="Arial"/>
            </a:endParaRPr>
          </a:p>
        </p:txBody>
      </p:sp>
      <p:sp>
        <p:nvSpPr>
          <p:cNvPr id="276" name="CustomShape 3"/>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277" name="" descr=""/>
          <p:cNvPicPr/>
          <p:nvPr/>
        </p:nvPicPr>
        <p:blipFill>
          <a:blip r:embed="rId1"/>
          <a:stretch/>
        </p:blipFill>
        <p:spPr>
          <a:xfrm>
            <a:off x="4983120" y="360000"/>
            <a:ext cx="7131960" cy="612360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35520" y="764640"/>
            <a:ext cx="10742400" cy="493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fr-FR" sz="2400" spc="-1" strike="noStrike">
                <a:solidFill>
                  <a:srgbClr val="000000"/>
                </a:solidFill>
                <a:latin typeface="DejaVu Sans"/>
                <a:ea typeface="DejaVu Sans"/>
              </a:rPr>
              <a:t>License</a:t>
            </a:r>
            <a:endParaRPr b="0" lang="en-US" sz="2400" spc="-1" strike="noStrike">
              <a:latin typeface="Arial"/>
            </a:endParaRPr>
          </a:p>
        </p:txBody>
      </p:sp>
      <p:sp>
        <p:nvSpPr>
          <p:cNvPr id="193" name="CustomShape 2"/>
          <p:cNvSpPr/>
          <p:nvPr/>
        </p:nvSpPr>
        <p:spPr>
          <a:xfrm>
            <a:off x="335520" y="1268640"/>
            <a:ext cx="10742400" cy="502992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94" name="CustomShape 3"/>
          <p:cNvSpPr/>
          <p:nvPr/>
        </p:nvSpPr>
        <p:spPr>
          <a:xfrm>
            <a:off x="336600" y="3429000"/>
            <a:ext cx="10860120" cy="2052000"/>
          </a:xfrm>
          <a:prstGeom prst="rect">
            <a:avLst/>
          </a:prstGeom>
          <a:noFill/>
          <a:ln>
            <a:noFill/>
          </a:ln>
        </p:spPr>
        <p:style>
          <a:lnRef idx="0"/>
          <a:fillRef idx="0"/>
          <a:effectRef idx="0"/>
          <a:fontRef idx="minor"/>
        </p:style>
        <p:txBody>
          <a:bodyPr lIns="90000" rIns="90000" tIns="45000" bIns="45000">
            <a:noAutofit/>
          </a:bodyPr>
          <a:p>
            <a:pPr marL="216000" indent="-21276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This work is licensed under a </a:t>
            </a:r>
            <a:r>
              <a:rPr b="1" lang="en-US" sz="2000" spc="-1" strike="noStrike">
                <a:solidFill>
                  <a:srgbClr val="000000"/>
                </a:solidFill>
                <a:latin typeface="DejaVu Sans"/>
                <a:ea typeface="DejaVu Sans"/>
              </a:rPr>
              <a:t>Creative Commons Attribution-ShareAlike 4.0 International License</a:t>
            </a:r>
            <a:r>
              <a:rPr b="0" lang="en-US" sz="2000" spc="-1" strike="noStrike">
                <a:solidFill>
                  <a:srgbClr val="000000"/>
                </a:solidFill>
                <a:latin typeface="DejaVu Sans"/>
                <a:ea typeface="DejaVu Sans"/>
              </a:rPr>
              <a:t>. To view a copy of this license, please refer to </a:t>
            </a:r>
            <a:r>
              <a:rPr b="0" lang="en-US" sz="2000" spc="-1" strike="noStrike" u="sng">
                <a:solidFill>
                  <a:srgbClr val="0000ff"/>
                </a:solidFill>
                <a:uFillTx/>
                <a:latin typeface="DejaVu Sans"/>
                <a:ea typeface="DejaVu Sans"/>
                <a:hlinkClick r:id="rId1"/>
              </a:rPr>
              <a:t>https://creativecommons.org/licenses/by-sa/4.0/</a:t>
            </a:r>
            <a:r>
              <a:rPr b="0" lang="en-US" sz="2000" spc="-1" strike="noStrike">
                <a:solidFill>
                  <a:srgbClr val="0369a3"/>
                </a:solidFill>
                <a:latin typeface="DejaVu Sans"/>
                <a:ea typeface="DejaVu Sans"/>
              </a:rPr>
              <a:t> .</a:t>
            </a:r>
            <a:endParaRPr b="0" lang="en-US" sz="2000" spc="-1" strike="noStrike">
              <a:latin typeface="Arial"/>
            </a:endParaRPr>
          </a:p>
          <a:p>
            <a:pPr marL="216000" indent="-21276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Updated versions of these slides will be available in our </a:t>
            </a:r>
            <a:r>
              <a:rPr b="0" lang="en-US" sz="2000" spc="-1" strike="noStrike" u="sng">
                <a:solidFill>
                  <a:srgbClr val="0000ff"/>
                </a:solidFill>
                <a:uFillTx/>
                <a:latin typeface="DejaVu Sans"/>
                <a:ea typeface="DejaVu Sans"/>
                <a:hlinkClick r:id="rId2"/>
              </a:rPr>
              <a:t>Github repository</a:t>
            </a:r>
            <a:r>
              <a:rPr b="0" lang="en-US" sz="2000" spc="-1" strike="noStrike">
                <a:solidFill>
                  <a:srgbClr val="000000"/>
                </a:solidFill>
                <a:latin typeface="DejaVu Sans"/>
                <a:ea typeface="DejaVu Sans"/>
              </a:rPr>
              <a:t>.</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964404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End-of-service-life business opportunities for value preservation: Reuse or Recycle?</a:t>
            </a:r>
            <a:endParaRPr b="0" lang="en-US" sz="2400" spc="-1" strike="noStrike">
              <a:latin typeface="Arial"/>
            </a:endParaRPr>
          </a:p>
        </p:txBody>
      </p:sp>
      <p:pic>
        <p:nvPicPr>
          <p:cNvPr id="279" name="" descr=""/>
          <p:cNvPicPr/>
          <p:nvPr/>
        </p:nvPicPr>
        <p:blipFill>
          <a:blip r:embed="rId1"/>
          <a:stretch/>
        </p:blipFill>
        <p:spPr>
          <a:xfrm>
            <a:off x="1753920" y="1262520"/>
            <a:ext cx="8225640" cy="5101920"/>
          </a:xfrm>
          <a:prstGeom prst="rect">
            <a:avLst/>
          </a:prstGeom>
          <a:ln>
            <a:noFill/>
          </a:ln>
        </p:spPr>
      </p:pic>
      <p:sp>
        <p:nvSpPr>
          <p:cNvPr id="280"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two absolute decoupling indicators of the CIE monitoring more wealth and jobs from less resource consumption</a:t>
            </a:r>
            <a:endParaRPr b="0" lang="en-US" sz="2400" spc="-1" strike="noStrike">
              <a:latin typeface="Arial"/>
            </a:endParaRPr>
          </a:p>
        </p:txBody>
      </p:sp>
      <p:sp>
        <p:nvSpPr>
          <p:cNvPr id="282" name="CustomShape 2"/>
          <p:cNvSpPr/>
          <p:nvPr/>
        </p:nvSpPr>
        <p:spPr>
          <a:xfrm>
            <a:off x="335520" y="1679400"/>
            <a:ext cx="5186160" cy="4727520"/>
          </a:xfrm>
          <a:prstGeom prst="rect">
            <a:avLst/>
          </a:prstGeom>
          <a:noFill/>
          <a:ln>
            <a:solidFill>
              <a:srgbClr val="ffffff"/>
            </a:solid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1" lang="en-US" sz="1800" spc="-1" strike="noStrike">
                <a:solidFill>
                  <a:srgbClr val="ffffff"/>
                </a:solidFill>
                <a:latin typeface="DejaVu Sans"/>
                <a:ea typeface="DejaVu Sans"/>
              </a:rPr>
              <a:t>Circular Economy: </a:t>
            </a:r>
            <a:r>
              <a:rPr b="0" lang="en-US" sz="1800" spc="-1" strike="noStrike">
                <a:solidFill>
                  <a:srgbClr val="ffffff"/>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US" sz="1800" spc="-1" strike="noStrike">
              <a:latin typeface="Arial"/>
            </a:endParaRPr>
          </a:p>
          <a:p>
            <a:pPr marL="360">
              <a:lnSpc>
                <a:spcPct val="100000"/>
              </a:lnSpc>
              <a:spcBef>
                <a:spcPts val="360"/>
              </a:spcBef>
            </a:pPr>
            <a:endParaRPr b="0" lang="en-US" sz="1800" spc="-1" strike="noStrike">
              <a:latin typeface="Arial"/>
            </a:endParaRPr>
          </a:p>
        </p:txBody>
      </p:sp>
      <p:pic>
        <p:nvPicPr>
          <p:cNvPr id="283" name="" descr=""/>
          <p:cNvPicPr/>
          <p:nvPr/>
        </p:nvPicPr>
        <p:blipFill>
          <a:blip r:embed="rId1"/>
          <a:stretch/>
        </p:blipFill>
        <p:spPr>
          <a:xfrm>
            <a:off x="5525640" y="1679400"/>
            <a:ext cx="5939640" cy="4817880"/>
          </a:xfrm>
          <a:prstGeom prst="rect">
            <a:avLst/>
          </a:prstGeom>
          <a:ln>
            <a:noFill/>
          </a:ln>
        </p:spPr>
      </p:pic>
      <p:sp>
        <p:nvSpPr>
          <p:cNvPr id="284" name="CustomShape 3"/>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two absolute decoupling indicators of the CIE monitoring more wealth and jobs from less resource consumption</a:t>
            </a:r>
            <a:endParaRPr b="0" lang="en-US" sz="2400" spc="-1" strike="noStrike">
              <a:latin typeface="Arial"/>
            </a:endParaRPr>
          </a:p>
        </p:txBody>
      </p:sp>
      <p:sp>
        <p:nvSpPr>
          <p:cNvPr id="286" name="CustomShape 2"/>
          <p:cNvSpPr/>
          <p:nvPr/>
        </p:nvSpPr>
        <p:spPr>
          <a:xfrm>
            <a:off x="335520" y="1679400"/>
            <a:ext cx="5186160" cy="4727520"/>
          </a:xfrm>
          <a:prstGeom prst="rect">
            <a:avLst/>
          </a:prstGeom>
          <a:noFill/>
          <a:ln>
            <a:solidFill>
              <a:srgbClr val="ffffff"/>
            </a:solid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Circular Economy: </a:t>
            </a:r>
            <a:r>
              <a:rPr b="0" lang="en-US" sz="1800" spc="-1" strike="noStrike">
                <a:solidFill>
                  <a:srgbClr val="000000"/>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US" sz="1800" spc="-1" strike="noStrike">
              <a:latin typeface="Arial"/>
            </a:endParaRPr>
          </a:p>
          <a:p>
            <a:pPr>
              <a:lnSpc>
                <a:spcPct val="100000"/>
              </a:lnSpc>
              <a:spcBef>
                <a:spcPts val="360"/>
              </a:spcBef>
            </a:pPr>
            <a:endParaRPr b="0" lang="en-US" sz="1800" spc="-1" strike="noStrike">
              <a:latin typeface="Arial"/>
            </a:endParaRPr>
          </a:p>
        </p:txBody>
      </p:sp>
      <p:pic>
        <p:nvPicPr>
          <p:cNvPr id="287" name="" descr=""/>
          <p:cNvPicPr/>
          <p:nvPr/>
        </p:nvPicPr>
        <p:blipFill>
          <a:blip r:embed="rId1"/>
          <a:stretch/>
        </p:blipFill>
        <p:spPr>
          <a:xfrm>
            <a:off x="5525640" y="1679400"/>
            <a:ext cx="5939640" cy="4817880"/>
          </a:xfrm>
          <a:prstGeom prst="rect">
            <a:avLst/>
          </a:prstGeom>
          <a:ln>
            <a:noFill/>
          </a:ln>
        </p:spPr>
      </p:pic>
      <p:sp>
        <p:nvSpPr>
          <p:cNvPr id="288" name="CustomShape 3"/>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Absolute decoupling indicators make the difference between the LIE and the CIE visible</a:t>
            </a:r>
            <a:endParaRPr b="0" lang="en-US" sz="2400" spc="-1" strike="noStrike">
              <a:latin typeface="Arial"/>
            </a:endParaRPr>
          </a:p>
        </p:txBody>
      </p:sp>
      <p:pic>
        <p:nvPicPr>
          <p:cNvPr id="290" name="" descr=""/>
          <p:cNvPicPr/>
          <p:nvPr/>
        </p:nvPicPr>
        <p:blipFill>
          <a:blip r:embed="rId1"/>
          <a:stretch/>
        </p:blipFill>
        <p:spPr>
          <a:xfrm>
            <a:off x="1828800" y="1786320"/>
            <a:ext cx="8225640" cy="4621320"/>
          </a:xfrm>
          <a:prstGeom prst="rect">
            <a:avLst/>
          </a:prstGeom>
          <a:ln>
            <a:noFill/>
          </a:ln>
        </p:spPr>
      </p:pic>
      <p:sp>
        <p:nvSpPr>
          <p:cNvPr id="291"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4406760"/>
            <a:ext cx="10743120" cy="13521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Performance Economy</a:t>
            </a:r>
            <a:endParaRPr b="0" lang="en-US" sz="3000" spc="-1" strike="noStrike">
              <a:latin typeface="Arial"/>
            </a:endParaRPr>
          </a:p>
        </p:txBody>
      </p:sp>
      <p:sp>
        <p:nvSpPr>
          <p:cNvPr id="293" name="CustomShape 2"/>
          <p:cNvSpPr/>
          <p:nvPr/>
        </p:nvSpPr>
        <p:spPr>
          <a:xfrm>
            <a:off x="335520" y="2906640"/>
            <a:ext cx="10743120" cy="14900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400" spc="-1" strike="noStrike">
                <a:solidFill>
                  <a:srgbClr val="000000"/>
                </a:solidFill>
                <a:latin typeface="DejaVu Sans"/>
                <a:ea typeface="DejaVu Sans"/>
              </a:rPr>
              <a:t>Performance Economy</a:t>
            </a:r>
            <a:endParaRPr b="0" lang="en-US" sz="2400" spc="-1" strike="noStrike">
              <a:latin typeface="Arial"/>
            </a:endParaRPr>
          </a:p>
        </p:txBody>
      </p:sp>
      <p:pic>
        <p:nvPicPr>
          <p:cNvPr id="295" name="" descr=""/>
          <p:cNvPicPr/>
          <p:nvPr/>
        </p:nvPicPr>
        <p:blipFill>
          <a:blip r:embed="rId1"/>
          <a:stretch/>
        </p:blipFill>
        <p:spPr>
          <a:xfrm>
            <a:off x="2244960" y="1006920"/>
            <a:ext cx="6895080" cy="5161320"/>
          </a:xfrm>
          <a:prstGeom prst="rect">
            <a:avLst/>
          </a:prstGeom>
          <a:ln>
            <a:noFill/>
          </a:ln>
        </p:spPr>
      </p:pic>
      <p:sp>
        <p:nvSpPr>
          <p:cNvPr id="296"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Definition</a:t>
            </a:r>
            <a:endParaRPr b="0" lang="en-US" sz="2400" spc="-1" strike="noStrike">
              <a:latin typeface="Arial"/>
            </a:endParaRPr>
          </a:p>
          <a:p>
            <a:pPr>
              <a:lnSpc>
                <a:spcPct val="100000"/>
              </a:lnSpc>
            </a:pPr>
            <a:endParaRPr b="0" lang="en-US" sz="2400" spc="-1" strike="noStrike">
              <a:latin typeface="Arial"/>
            </a:endParaRPr>
          </a:p>
        </p:txBody>
      </p:sp>
      <p:sp>
        <p:nvSpPr>
          <p:cNvPr id="298" name="CustomShape 2"/>
          <p:cNvSpPr/>
          <p:nvPr/>
        </p:nvSpPr>
        <p:spPr>
          <a:xfrm>
            <a:off x="335520" y="2859120"/>
            <a:ext cx="10574640" cy="1475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de-DE"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sells results instead of objects. Its economic actors may be manufacturers of durable objects or fleet managers operating them. In both cases, they sell the use of these objects as a service over the longest possible period of time and maximize their profits by exploiting both efficiency and sufficiency solutions. </a:t>
            </a:r>
            <a:r>
              <a:rPr b="0" lang="de-DE" sz="1800" spc="-1" strike="noStrike">
                <a:solidFill>
                  <a:srgbClr val="000000"/>
                </a:solidFill>
                <a:latin typeface="DejaVu Sans"/>
                <a:ea typeface="DejaVu Sans"/>
              </a:rPr>
              <a:t>“</a:t>
            </a:r>
            <a:endParaRPr b="0" lang="en-US" sz="1800" spc="-1" strike="noStrike">
              <a:latin typeface="Arial"/>
            </a:endParaRPr>
          </a:p>
        </p:txBody>
      </p:sp>
      <p:sp>
        <p:nvSpPr>
          <p:cNvPr id="299" name="CustomShape 3"/>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301"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02" name="CustomShape 3"/>
          <p:cNvSpPr/>
          <p:nvPr/>
        </p:nvSpPr>
        <p:spPr>
          <a:xfrm>
            <a:off x="335520" y="1828800"/>
            <a:ext cx="10743120" cy="433440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9116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3"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304"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05" name="CustomShape 3"/>
          <p:cNvSpPr/>
          <p:nvPr/>
        </p:nvSpPr>
        <p:spPr>
          <a:xfrm>
            <a:off x="335520" y="1828800"/>
            <a:ext cx="10743120" cy="433440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9116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lvl="1" marL="652320" indent="-19116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US" sz="2400" spc="-1" strike="noStrike">
              <a:latin typeface="Arial"/>
            </a:endParaRPr>
          </a:p>
          <a:p>
            <a:pPr>
              <a:lnSpc>
                <a:spcPct val="100000"/>
              </a:lnSpc>
            </a:pPr>
            <a:endParaRPr b="0" lang="en-US" sz="2400" spc="-1" strike="noStrike">
              <a:latin typeface="Arial"/>
            </a:endParaRPr>
          </a:p>
        </p:txBody>
      </p:sp>
      <p:sp>
        <p:nvSpPr>
          <p:cNvPr id="307"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Arial"/>
            </a:endParaRPr>
          </a:p>
        </p:txBody>
      </p:sp>
      <p:sp>
        <p:nvSpPr>
          <p:cNvPr id="308" name="CustomShape 3"/>
          <p:cNvSpPr/>
          <p:nvPr/>
        </p:nvSpPr>
        <p:spPr>
          <a:xfrm>
            <a:off x="335520" y="1828800"/>
            <a:ext cx="10743120" cy="433440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Arial"/>
            </a:endParaRPr>
          </a:p>
          <a:p>
            <a:pPr lvl="1" marL="652320" indent="-19116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Arial"/>
            </a:endParaRPr>
          </a:p>
          <a:p>
            <a:pPr lvl="1" marL="652320" indent="-19116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Arial"/>
            </a:endParaRPr>
          </a:p>
          <a:p>
            <a:pPr lvl="1" marL="652320" indent="-191160">
              <a:lnSpc>
                <a:spcPct val="100000"/>
              </a:lnSpc>
              <a:spcBef>
                <a:spcPts val="180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In addition, by maintaining the ownership of objects and embodied resources, it creates long-term corporate and national resource security at low cost.”</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43480" cy="49428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1" lang="en-GB" sz="2400" spc="-1" strike="noStrike">
                <a:solidFill>
                  <a:srgbClr val="000000"/>
                </a:solidFill>
                <a:latin typeface="DejaVu Sans"/>
                <a:ea typeface="DejaVu Sans"/>
              </a:rPr>
              <a:t>The Linear (Industrial) Economy</a:t>
            </a:r>
            <a:endParaRPr b="0" lang="en-US" sz="2400" spc="-1" strike="noStrike">
              <a:latin typeface="Arial"/>
            </a:endParaRPr>
          </a:p>
        </p:txBody>
      </p:sp>
      <p:sp>
        <p:nvSpPr>
          <p:cNvPr id="196" name="CustomShape 2"/>
          <p:cNvSpPr/>
          <p:nvPr/>
        </p:nvSpPr>
        <p:spPr>
          <a:xfrm>
            <a:off x="263520" y="6415200"/>
            <a:ext cx="64710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pic>
        <p:nvPicPr>
          <p:cNvPr id="197" name="" descr=""/>
          <p:cNvPicPr/>
          <p:nvPr/>
        </p:nvPicPr>
        <p:blipFill>
          <a:blip r:embed="rId1"/>
          <a:stretch/>
        </p:blipFill>
        <p:spPr>
          <a:xfrm>
            <a:off x="343800" y="1749240"/>
            <a:ext cx="11307600" cy="3733200"/>
          </a:xfrm>
          <a:prstGeom prst="rect">
            <a:avLst/>
          </a:prstGeom>
          <a:ln>
            <a:noFill/>
          </a:ln>
        </p:spPr>
      </p:pic>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310"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11" name="CustomShape 3"/>
          <p:cNvSpPr/>
          <p:nvPr/>
        </p:nvSpPr>
        <p:spPr>
          <a:xfrm>
            <a:off x="335520" y="1571400"/>
            <a:ext cx="4239000" cy="472752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Small square: Local use-focused PE</a:t>
            </a:r>
            <a:endParaRPr b="0" lang="en-US" sz="1800" spc="-1" strike="noStrike">
              <a:latin typeface="Arial"/>
            </a:endParaRPr>
          </a:p>
          <a:p>
            <a:pPr marL="360">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Arial"/>
            </a:endParaRPr>
          </a:p>
        </p:txBody>
      </p:sp>
      <p:pic>
        <p:nvPicPr>
          <p:cNvPr id="312" name="" descr=""/>
          <p:cNvPicPr/>
          <p:nvPr/>
        </p:nvPicPr>
        <p:blipFill>
          <a:blip r:embed="rId1"/>
          <a:stretch/>
        </p:blipFill>
        <p:spPr>
          <a:xfrm>
            <a:off x="4173120" y="703800"/>
            <a:ext cx="7422120" cy="5055840"/>
          </a:xfrm>
          <a:prstGeom prst="rect">
            <a:avLst/>
          </a:prstGeom>
          <a:ln>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314"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15" name="CustomShape 3"/>
          <p:cNvSpPr/>
          <p:nvPr/>
        </p:nvSpPr>
        <p:spPr>
          <a:xfrm>
            <a:off x="335520" y="1571400"/>
            <a:ext cx="4239000" cy="472752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marL="195120" indent="-19116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Arial"/>
            </a:endParaRPr>
          </a:p>
          <a:p>
            <a:pPr>
              <a:lnSpc>
                <a:spcPct val="100000"/>
              </a:lnSpc>
              <a:spcBef>
                <a:spcPts val="360"/>
              </a:spcBef>
            </a:pPr>
            <a:endParaRPr b="0" lang="en-US" sz="1800" spc="-1" strike="noStrike">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Arial"/>
            </a:endParaRPr>
          </a:p>
        </p:txBody>
      </p:sp>
      <p:pic>
        <p:nvPicPr>
          <p:cNvPr id="316" name="" descr=""/>
          <p:cNvPicPr/>
          <p:nvPr/>
        </p:nvPicPr>
        <p:blipFill>
          <a:blip r:embed="rId1"/>
          <a:stretch/>
        </p:blipFill>
        <p:spPr>
          <a:xfrm>
            <a:off x="4173120" y="704160"/>
            <a:ext cx="7422120" cy="5055840"/>
          </a:xfrm>
          <a:prstGeom prst="rect">
            <a:avLst/>
          </a:prstGeom>
          <a:ln>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Situating the LIE, the CIE and the PE</a:t>
            </a:r>
            <a:endParaRPr b="0" lang="en-US" sz="2400" spc="-1" strike="noStrike">
              <a:latin typeface="Arial"/>
            </a:endParaRPr>
          </a:p>
          <a:p>
            <a:pPr>
              <a:lnSpc>
                <a:spcPct val="100000"/>
              </a:lnSpc>
            </a:pPr>
            <a:endParaRPr b="0" lang="en-US" sz="2400" spc="-1" strike="noStrike">
              <a:latin typeface="Arial"/>
            </a:endParaRPr>
          </a:p>
        </p:txBody>
      </p:sp>
      <p:sp>
        <p:nvSpPr>
          <p:cNvPr id="318"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Arial"/>
            </a:endParaRPr>
          </a:p>
        </p:txBody>
      </p:sp>
      <p:sp>
        <p:nvSpPr>
          <p:cNvPr id="319" name="CustomShape 3"/>
          <p:cNvSpPr/>
          <p:nvPr/>
        </p:nvSpPr>
        <p:spPr>
          <a:xfrm>
            <a:off x="335520" y="1571400"/>
            <a:ext cx="4239000" cy="4727520"/>
          </a:xfrm>
          <a:prstGeom prst="rect">
            <a:avLst/>
          </a:prstGeom>
          <a:noFill/>
          <a:ln>
            <a:solidFill>
              <a:srgbClr val="ffffff"/>
            </a:solidFill>
          </a:ln>
        </p:spPr>
        <p:style>
          <a:lnRef idx="0"/>
          <a:fillRef idx="0"/>
          <a:effectRef idx="0"/>
          <a:fontRef idx="minor"/>
        </p:style>
        <p:txBody>
          <a:bodyPr lIns="90000" rIns="90000" tIns="45000" bIns="45000">
            <a:noAutofit/>
          </a:bodyPr>
          <a:p>
            <a:pPr marL="195120" indent="-1911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Arial"/>
            </a:endParaRPr>
          </a:p>
          <a:p>
            <a:pPr marL="195120" indent="-19116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Arial"/>
            </a:endParaRPr>
          </a:p>
          <a:p>
            <a:pPr marL="195120" indent="-19116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Big square: </a:t>
            </a:r>
            <a:r>
              <a:rPr b="0" lang="en-US" sz="1800" spc="-1" strike="noStrike">
                <a:solidFill>
                  <a:srgbClr val="000000"/>
                </a:solidFill>
                <a:latin typeface="DejaVu Sans"/>
                <a:ea typeface="DejaVu Sans"/>
              </a:rPr>
              <a:t>Flows of used materials returning to the raw material producer to recover molecules and atoms in a globalised economy </a:t>
            </a:r>
            <a:endParaRPr b="0" lang="en-US" sz="1800" spc="-1" strike="noStrike">
              <a:latin typeface="Arial"/>
            </a:endParaRPr>
          </a:p>
        </p:txBody>
      </p:sp>
      <p:pic>
        <p:nvPicPr>
          <p:cNvPr id="320" name="" descr=""/>
          <p:cNvPicPr/>
          <p:nvPr/>
        </p:nvPicPr>
        <p:blipFill>
          <a:blip r:embed="rId1"/>
          <a:stretch/>
        </p:blipFill>
        <p:spPr>
          <a:xfrm>
            <a:off x="4173120" y="704160"/>
            <a:ext cx="7422120" cy="5055840"/>
          </a:xfrm>
          <a:prstGeom prst="rect">
            <a:avLst/>
          </a:prstGeom>
          <a:ln>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335520" y="4406760"/>
            <a:ext cx="10743120" cy="13521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3000" spc="-1" strike="noStrike" cap="all">
                <a:solidFill>
                  <a:srgbClr val="008c4f"/>
                </a:solidFill>
                <a:latin typeface="DejaVu Sans"/>
                <a:ea typeface="DejaVu Sans"/>
              </a:rPr>
              <a:t>Example 1 – Foodsharing</a:t>
            </a:r>
            <a:endParaRPr b="0" lang="en-US" sz="3000" spc="-1" strike="noStrike">
              <a:latin typeface="Arial"/>
            </a:endParaRPr>
          </a:p>
        </p:txBody>
      </p:sp>
      <p:sp>
        <p:nvSpPr>
          <p:cNvPr id="322" name="CustomShape 2"/>
          <p:cNvSpPr/>
          <p:nvPr/>
        </p:nvSpPr>
        <p:spPr>
          <a:xfrm>
            <a:off x="335520" y="2906640"/>
            <a:ext cx="10743120" cy="14900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24"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25"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In Germany alone, 12 million tons of food are wasted every year → per capita: 75kg/year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Private households → 6.7 million tons (52%)</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Processing → 2.2 million tons (18%)</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Out-of-home-consumption → 1.7 million tons (14%)</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Primary production → 1.4 million tons (12%)</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Retail → 0.5 million tons (4%)</a:t>
            </a:r>
            <a:endParaRPr b="0" lang="en-US" sz="1800" spc="-1" strike="noStrike">
              <a:latin typeface="Arial"/>
            </a:endParaRPr>
          </a:p>
        </p:txBody>
      </p:sp>
      <p:sp>
        <p:nvSpPr>
          <p:cNvPr id="326" name="CustomShape 4"/>
          <p:cNvSpPr/>
          <p:nvPr/>
        </p:nvSpPr>
        <p:spPr>
          <a:xfrm>
            <a:off x="263520" y="6173280"/>
            <a:ext cx="1052064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335520" y="764640"/>
            <a:ext cx="10742400" cy="4932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Question 1 </a:t>
            </a:r>
            <a:endParaRPr b="0" lang="en-US" sz="2400" spc="-1" strike="noStrike">
              <a:latin typeface="Arial"/>
            </a:endParaRPr>
          </a:p>
        </p:txBody>
      </p:sp>
      <p:sp>
        <p:nvSpPr>
          <p:cNvPr id="328" name="CustomShape 2"/>
          <p:cNvSpPr/>
          <p:nvPr/>
        </p:nvSpPr>
        <p:spPr>
          <a:xfrm>
            <a:off x="335520" y="1268280"/>
            <a:ext cx="10742400" cy="50299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percentage of the food </a:t>
            </a:r>
            <a:r>
              <a:rPr b="0" lang="en-US" sz="1800" spc="-1" strike="noStrike" u="sng">
                <a:solidFill>
                  <a:srgbClr val="000000"/>
                </a:solidFill>
                <a:uFillTx/>
                <a:latin typeface="DejaVu Sans"/>
                <a:ea typeface="DejaVu Sans"/>
              </a:rPr>
              <a:t>you</a:t>
            </a:r>
            <a:r>
              <a:rPr b="0" lang="en-US" sz="1800" spc="-1" strike="noStrike">
                <a:solidFill>
                  <a:srgbClr val="000000"/>
                </a:solidFill>
                <a:latin typeface="DejaVu Sans"/>
                <a:ea typeface="DejaVu Sans"/>
              </a:rPr>
              <a:t> purchase is ending up in your trash bin?</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0% – 10%</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 10% – 25%</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 25% – 40%</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 40% – 50%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30"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31"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Private households → 6.7 million tons (52%)</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Retail → 0.5 million tons (4%)</a:t>
            </a:r>
            <a:endParaRPr b="0" lang="en-US" sz="1800" spc="-1" strike="noStrike">
              <a:latin typeface="Arial"/>
            </a:endParaRPr>
          </a:p>
        </p:txBody>
      </p:sp>
      <p:sp>
        <p:nvSpPr>
          <p:cNvPr id="332" name="CustomShape 4"/>
          <p:cNvSpPr/>
          <p:nvPr/>
        </p:nvSpPr>
        <p:spPr>
          <a:xfrm>
            <a:off x="263520" y="6173280"/>
            <a:ext cx="1052064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34"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Overview (2015) </a:t>
            </a:r>
            <a:endParaRPr b="0" lang="en-US" sz="2200" spc="-1" strike="noStrike">
              <a:latin typeface="Arial"/>
            </a:endParaRPr>
          </a:p>
        </p:txBody>
      </p:sp>
      <p:sp>
        <p:nvSpPr>
          <p:cNvPr id="335"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Private households → 6.7 million tons (52%)</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Retail → 0.5 million tons (4%)</a:t>
            </a:r>
            <a:endParaRPr b="0" lang="en-US" sz="1800" spc="-1" strike="noStrike">
              <a:latin typeface="Arial"/>
            </a:endParaRPr>
          </a:p>
        </p:txBody>
      </p:sp>
      <p:sp>
        <p:nvSpPr>
          <p:cNvPr id="336" name="CustomShape 4"/>
          <p:cNvSpPr/>
          <p:nvPr/>
        </p:nvSpPr>
        <p:spPr>
          <a:xfrm>
            <a:off x="263520" y="6173280"/>
            <a:ext cx="1052064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38"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39"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Arial"/>
            </a:endParaRPr>
          </a:p>
        </p:txBody>
      </p:sp>
      <p:sp>
        <p:nvSpPr>
          <p:cNvPr id="340" name="CustomShape 4"/>
          <p:cNvSpPr/>
          <p:nvPr/>
        </p:nvSpPr>
        <p:spPr>
          <a:xfrm>
            <a:off x="263520" y="6173280"/>
            <a:ext cx="1052064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42"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43"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Where is the difference between the 0.5 million tons on the previous slide and the 696,484 tons on this slide coming from? </a:t>
            </a:r>
            <a:r>
              <a:rPr b="0" lang="en-US" sz="1800" spc="-1" strike="noStrike">
                <a:solidFill>
                  <a:srgbClr val="ffffff"/>
                </a:solidFill>
                <a:latin typeface="DejaVu Sans"/>
                <a:ea typeface="DejaVu Sans"/>
              </a:rPr>
              <a:t>→ donated food (Tafel Deutschland e.V.)</a:t>
            </a:r>
            <a:endParaRPr b="0" lang="en-US" sz="1800" spc="-1" strike="noStrike">
              <a:latin typeface="Arial"/>
            </a:endParaRPr>
          </a:p>
        </p:txBody>
      </p:sp>
      <p:sp>
        <p:nvSpPr>
          <p:cNvPr id="344" name="CustomShape 4"/>
          <p:cNvSpPr/>
          <p:nvPr/>
        </p:nvSpPr>
        <p:spPr>
          <a:xfrm>
            <a:off x="263520" y="6173280"/>
            <a:ext cx="1052064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4406760"/>
            <a:ext cx="10743120" cy="13521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3000" spc="-1" strike="noStrike" cap="all">
                <a:solidFill>
                  <a:srgbClr val="008c4f"/>
                </a:solidFill>
                <a:latin typeface="DejaVu Sans"/>
                <a:ea typeface="DejaVu Sans"/>
              </a:rPr>
              <a:t>The Circular Economy</a:t>
            </a:r>
            <a:endParaRPr b="0" lang="en-US" sz="3000" spc="-1" strike="noStrike">
              <a:latin typeface="Arial"/>
            </a:endParaRPr>
          </a:p>
        </p:txBody>
      </p:sp>
      <p:sp>
        <p:nvSpPr>
          <p:cNvPr id="199" name="CustomShape 2"/>
          <p:cNvSpPr/>
          <p:nvPr/>
        </p:nvSpPr>
        <p:spPr>
          <a:xfrm>
            <a:off x="335520" y="2906640"/>
            <a:ext cx="10743120" cy="14900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The Problem</a:t>
            </a:r>
            <a:endParaRPr b="0" lang="en-US" sz="2400" spc="-1" strike="noStrike">
              <a:latin typeface="Arial"/>
            </a:endParaRPr>
          </a:p>
        </p:txBody>
      </p:sp>
      <p:sp>
        <p:nvSpPr>
          <p:cNvPr id="346"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 Waste – Retail in more detail (2015)</a:t>
            </a:r>
            <a:endParaRPr b="0" lang="en-US" sz="2200" spc="-1" strike="noStrike">
              <a:latin typeface="Arial"/>
            </a:endParaRPr>
          </a:p>
        </p:txBody>
      </p:sp>
      <p:sp>
        <p:nvSpPr>
          <p:cNvPr id="347"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Arial"/>
            </a:endParaRPr>
          </a:p>
        </p:txBody>
      </p:sp>
      <p:sp>
        <p:nvSpPr>
          <p:cNvPr id="348" name="CustomShape 4"/>
          <p:cNvSpPr/>
          <p:nvPr/>
        </p:nvSpPr>
        <p:spPr>
          <a:xfrm>
            <a:off x="263520" y="6173280"/>
            <a:ext cx="1052064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Arial"/>
            </a:endParaRPr>
          </a:p>
          <a:p>
            <a:pPr>
              <a:lnSpc>
                <a:spcPct val="100000"/>
              </a:lnSpc>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Solution?</a:t>
            </a:r>
            <a:endParaRPr b="0" lang="en-US" sz="2400" spc="-1" strike="noStrike">
              <a:latin typeface="Arial"/>
            </a:endParaRPr>
          </a:p>
        </p:txBody>
      </p:sp>
      <p:sp>
        <p:nvSpPr>
          <p:cNvPr id="350"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General</a:t>
            </a:r>
            <a:endParaRPr b="0" lang="en-US" sz="2200" spc="-1" strike="noStrike">
              <a:latin typeface="Arial"/>
            </a:endParaRPr>
          </a:p>
        </p:txBody>
      </p:sp>
      <p:sp>
        <p:nvSpPr>
          <p:cNvPr id="351"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46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Make it illegal to throw food away → In February 2016, France adopted a law on fighting food waste that meant supermarkets were forbidden to destroy unsold food products and were compelled to donate it instead.</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Has been later adopted in the gastronomy and related sectors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53"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a:t>
            </a:r>
            <a:endParaRPr b="0" lang="en-US" sz="2200" spc="-1" strike="noStrike">
              <a:latin typeface="Arial"/>
            </a:endParaRPr>
          </a:p>
        </p:txBody>
      </p:sp>
      <p:sp>
        <p:nvSpPr>
          <p:cNvPr id="354"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US" sz="1800" spc="-1" strike="noStrike" u="sng">
                <a:solidFill>
                  <a:srgbClr val="0000ff"/>
                </a:solidFill>
                <a:uFillTx/>
                <a:latin typeface="DejaVu Sans"/>
                <a:ea typeface="DejaVu Sans"/>
                <a:hlinkClick r:id="rId1"/>
              </a:rPr>
              <a:t>Click Me</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Platform launched in 2012</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Decentralized and self-organized</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450,000 registered user (all volunteers)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Cooperates with more than 11,000 businesses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More than 65 million tons of food saved</a:t>
            </a:r>
            <a:endParaRPr b="0" lang="en-US" sz="1800" spc="-1" strike="noStrike">
              <a:latin typeface="Arial"/>
            </a:endParaRPr>
          </a:p>
        </p:txBody>
      </p:sp>
      <p:sp>
        <p:nvSpPr>
          <p:cNvPr id="355" name="CustomShape 4"/>
          <p:cNvSpPr/>
          <p:nvPr/>
        </p:nvSpPr>
        <p:spPr>
          <a:xfrm>
            <a:off x="274320" y="640080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57"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 </a:t>
            </a:r>
            <a:endParaRPr b="0" lang="en-US" sz="2200" spc="-1" strike="noStrike">
              <a:latin typeface="Arial"/>
            </a:endParaRPr>
          </a:p>
        </p:txBody>
      </p:sp>
      <p:sp>
        <p:nvSpPr>
          <p:cNvPr id="358"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Register (free – no charges, no subscriptions)</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Types of users: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 User </a:t>
            </a:r>
            <a:endParaRPr b="0" lang="en-US" sz="1800" spc="-1" strike="noStrike">
              <a:latin typeface="Arial"/>
            </a:endParaRPr>
          </a:p>
          <a:p>
            <a:pPr lvl="2" marL="648000" indent="-21420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Share your own leftovers or collect food from others (offers visible on the Foodsharing map)</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 Foodsavers </a:t>
            </a:r>
            <a:endParaRPr b="0" lang="en-US" sz="1800" spc="-1" strike="noStrike">
              <a:latin typeface="Arial"/>
            </a:endParaRPr>
          </a:p>
          <a:p>
            <a:pPr lvl="2" marL="648000" indent="-21420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Pass a quiz (quite some effort) and become a Foodsaver.</a:t>
            </a:r>
            <a:endParaRPr b="0" lang="en-US" sz="1800" spc="-1" strike="noStrike">
              <a:latin typeface="Arial"/>
            </a:endParaRPr>
          </a:p>
          <a:p>
            <a:pPr lvl="2" marL="648000" indent="-21420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Allowed to collect (“save”) leftovers from businesses that cooperate with Foodsharing</a:t>
            </a:r>
            <a:endParaRPr b="0" lang="en-US" sz="1800" spc="-1" strike="noStrike">
              <a:latin typeface="Arial"/>
            </a:endParaRPr>
          </a:p>
          <a:p>
            <a:pPr lvl="2" marL="648000" indent="-21420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Redistribute saved food among friends and within the Foodsharing community</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 Operations manager (Betriebsverantwortlicher = abbr. “BV”)</a:t>
            </a:r>
            <a:endParaRPr b="0" lang="en-US" sz="1800" spc="-1" strike="noStrike">
              <a:latin typeface="Arial"/>
            </a:endParaRPr>
          </a:p>
          <a:p>
            <a:pPr lvl="2" marL="648000" indent="-21420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Manage cooperation with business, manage your team of Foodsavers and organize a collection schedule </a:t>
            </a:r>
            <a:endParaRPr b="0" lang="en-US" sz="1800" spc="-1" strike="noStrike">
              <a:latin typeface="Arial"/>
            </a:endParaRPr>
          </a:p>
        </p:txBody>
      </p:sp>
      <p:sp>
        <p:nvSpPr>
          <p:cNvPr id="359" name="CustomShape 4"/>
          <p:cNvSpPr/>
          <p:nvPr/>
        </p:nvSpPr>
        <p:spPr>
          <a:xfrm>
            <a:off x="274320" y="640080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1"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 </a:t>
            </a:r>
            <a:endParaRPr b="0" lang="en-US" sz="2200" spc="-1" strike="noStrike">
              <a:latin typeface="Arial"/>
            </a:endParaRPr>
          </a:p>
        </p:txBody>
      </p:sp>
      <p:sp>
        <p:nvSpPr>
          <p:cNvPr id="362" name="CustomShape 3"/>
          <p:cNvSpPr/>
          <p:nvPr/>
        </p:nvSpPr>
        <p:spPr>
          <a:xfrm>
            <a:off x="274320" y="640080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pic>
        <p:nvPicPr>
          <p:cNvPr id="363" name="" descr=""/>
          <p:cNvPicPr/>
          <p:nvPr/>
        </p:nvPicPr>
        <p:blipFill>
          <a:blip r:embed="rId1"/>
          <a:stretch/>
        </p:blipFill>
        <p:spPr>
          <a:xfrm>
            <a:off x="1671480" y="1724040"/>
            <a:ext cx="8657640" cy="4581720"/>
          </a:xfrm>
          <a:prstGeom prst="rect">
            <a:avLst/>
          </a:prstGeom>
          <a:ln>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5"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does it work?</a:t>
            </a:r>
            <a:endParaRPr b="0" lang="en-US" sz="2200" spc="-1" strike="noStrike">
              <a:latin typeface="Arial"/>
            </a:endParaRPr>
          </a:p>
        </p:txBody>
      </p:sp>
      <p:sp>
        <p:nvSpPr>
          <p:cNvPr id="366"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Just keep/take what you can consume, redistribute everything else</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Most businesses don’t want to be publicly mentioned </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Bad image if you throw away huge amounts of food every day</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People are supposed to buy their food at your place instead of picking it up for free ;)</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Strict:</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Food collection schedule (pre-defined time slots, each foodsaver only once every week or every two weeks, etc.)</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Hygiene rules</a:t>
            </a:r>
            <a:endParaRPr b="0" lang="en-US" sz="1800" spc="-1" strike="noStrike">
              <a:latin typeface="Arial"/>
            </a:endParaRPr>
          </a:p>
          <a:p>
            <a:pPr lvl="1" marL="432000" indent="-2142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Pre-defined procedures for collection of food </a:t>
            </a:r>
            <a:endParaRPr b="0" lang="en-US" sz="1800" spc="-1" strike="noStrike">
              <a:latin typeface="Arial"/>
            </a:endParaRPr>
          </a:p>
        </p:txBody>
      </p:sp>
      <p:sp>
        <p:nvSpPr>
          <p:cNvPr id="367" name="CustomShape 4"/>
          <p:cNvSpPr/>
          <p:nvPr/>
        </p:nvSpPr>
        <p:spPr>
          <a:xfrm>
            <a:off x="274320" y="640080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335520" y="764640"/>
            <a:ext cx="10740240" cy="491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Alternative Solutions?</a:t>
            </a:r>
            <a:endParaRPr b="0" lang="en-US" sz="2400" spc="-1" strike="noStrike">
              <a:latin typeface="Arial"/>
            </a:endParaRPr>
          </a:p>
        </p:txBody>
      </p:sp>
      <p:sp>
        <p:nvSpPr>
          <p:cNvPr id="369" name="CustomShape 2"/>
          <p:cNvSpPr/>
          <p:nvPr/>
        </p:nvSpPr>
        <p:spPr>
          <a:xfrm>
            <a:off x="432720" y="1148040"/>
            <a:ext cx="10349280" cy="4899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Foodsharing Platform – How much food is saved every day?</a:t>
            </a:r>
            <a:endParaRPr b="0" lang="en-US" sz="2200" spc="-1" strike="noStrike">
              <a:latin typeface="Arial"/>
            </a:endParaRPr>
          </a:p>
        </p:txBody>
      </p:sp>
      <p:sp>
        <p:nvSpPr>
          <p:cNvPr id="370" name="CustomShape 3"/>
          <p:cNvSpPr/>
          <p:nvPr/>
        </p:nvSpPr>
        <p:spPr>
          <a:xfrm>
            <a:off x="335520" y="1268280"/>
            <a:ext cx="10740240" cy="50277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p:txBody>
      </p:sp>
      <p:pic>
        <p:nvPicPr>
          <p:cNvPr id="371" name="" descr=""/>
          <p:cNvPicPr/>
          <p:nvPr/>
        </p:nvPicPr>
        <p:blipFill>
          <a:blip r:embed="rId1"/>
          <a:stretch/>
        </p:blipFill>
        <p:spPr>
          <a:xfrm>
            <a:off x="91440" y="3291840"/>
            <a:ext cx="5631120" cy="3166200"/>
          </a:xfrm>
          <a:prstGeom prst="rect">
            <a:avLst/>
          </a:prstGeom>
          <a:ln>
            <a:noFill/>
          </a:ln>
        </p:spPr>
      </p:pic>
      <p:pic>
        <p:nvPicPr>
          <p:cNvPr id="372" name="" descr=""/>
          <p:cNvPicPr/>
          <p:nvPr/>
        </p:nvPicPr>
        <p:blipFill>
          <a:blip r:embed="rId2"/>
          <a:srcRect l="0" t="0" r="6764" b="0"/>
          <a:stretch/>
        </p:blipFill>
        <p:spPr>
          <a:xfrm>
            <a:off x="5395320" y="1594800"/>
            <a:ext cx="5939640" cy="1784880"/>
          </a:xfrm>
          <a:prstGeom prst="rect">
            <a:avLst/>
          </a:prstGeom>
          <a:ln>
            <a:noFill/>
          </a:ln>
        </p:spPr>
      </p:pic>
      <p:sp>
        <p:nvSpPr>
          <p:cNvPr id="373" name="CustomShape 4"/>
          <p:cNvSpPr/>
          <p:nvPr/>
        </p:nvSpPr>
        <p:spPr>
          <a:xfrm>
            <a:off x="274320" y="6400800"/>
            <a:ext cx="107949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https://foodsharing.de/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Further Resources</a:t>
            </a:r>
            <a:endParaRPr b="0" lang="en-US" sz="2400" spc="-1" strike="noStrike">
              <a:latin typeface="Arial"/>
            </a:endParaRPr>
          </a:p>
        </p:txBody>
      </p:sp>
      <p:sp>
        <p:nvSpPr>
          <p:cNvPr id="375" name="CustomShape 2"/>
          <p:cNvSpPr/>
          <p:nvPr/>
        </p:nvSpPr>
        <p:spPr>
          <a:xfrm>
            <a:off x="335520" y="1268640"/>
            <a:ext cx="10743120" cy="5030640"/>
          </a:xfrm>
          <a:prstGeom prst="rect">
            <a:avLst/>
          </a:prstGeom>
          <a:noFill/>
          <a:ln>
            <a:noFill/>
          </a:ln>
        </p:spPr>
        <p:style>
          <a:lnRef idx="0"/>
          <a:fillRef idx="0"/>
          <a:effectRef idx="0"/>
          <a:fontRef idx="minor"/>
        </p:style>
        <p:txBody>
          <a:bodyPr lIns="90000" rIns="90000" tIns="45000" bIns="45000" anchor="ctr">
            <a:noAutofit/>
          </a:bodyPr>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Baccini et al. (2012) – Metabolism of the Anthroposphere: Analysis, Evaluation, Design</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Meadows (1972) – The Limits to Growth</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Meadows, Randers and Meadows (2004) – Limits to Growth – The 30-Year Update</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Walter R. Stahel (2019) – The Circular Economy: A User's Guide</a:t>
            </a:r>
            <a:endParaRPr b="0" lang="en-US" sz="1800" spc="-1" strike="noStrike">
              <a:latin typeface="Arial"/>
            </a:endParaRPr>
          </a:p>
          <a:p>
            <a:pPr marL="195120" indent="-1911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Website of the Ellen MacArthur Foundation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1268640"/>
            <a:ext cx="10743120" cy="5030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377" name="CustomShape 2"/>
          <p:cNvSpPr/>
          <p:nvPr/>
        </p:nvSpPr>
        <p:spPr>
          <a:xfrm>
            <a:off x="335520" y="764640"/>
            <a:ext cx="10743120" cy="493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a:t>
            </a:r>
            <a:endParaRPr b="0" lang="en-US" sz="2400" spc="-1" strike="noStrike">
              <a:latin typeface="Arial"/>
            </a:endParaRPr>
          </a:p>
        </p:txBody>
      </p:sp>
      <p:sp>
        <p:nvSpPr>
          <p:cNvPr id="201" name="CustomShape 2"/>
          <p:cNvSpPr/>
          <p:nvPr/>
        </p:nvSpPr>
        <p:spPr>
          <a:xfrm>
            <a:off x="263520" y="6411600"/>
            <a:ext cx="6470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Image adapted from https://www.ellenmacarthurfoundation.org/circular-economy/concept/infographic</a:t>
            </a:r>
            <a:endParaRPr b="0" lang="en-US" sz="900" spc="-1" strike="noStrike">
              <a:latin typeface="Arial"/>
            </a:endParaRPr>
          </a:p>
        </p:txBody>
      </p:sp>
      <p:pic>
        <p:nvPicPr>
          <p:cNvPr id="202" name="" descr=""/>
          <p:cNvPicPr/>
          <p:nvPr/>
        </p:nvPicPr>
        <p:blipFill>
          <a:blip r:embed="rId1"/>
          <a:stretch/>
        </p:blipFill>
        <p:spPr>
          <a:xfrm>
            <a:off x="381240" y="1143000"/>
            <a:ext cx="11044080" cy="512856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a:t>
            </a:r>
            <a:endParaRPr b="0" lang="en-US" sz="2400" spc="-1" strike="noStrike">
              <a:latin typeface="Arial"/>
            </a:endParaRPr>
          </a:p>
        </p:txBody>
      </p:sp>
      <p:sp>
        <p:nvSpPr>
          <p:cNvPr id="204" name="CustomShape 2"/>
          <p:cNvSpPr/>
          <p:nvPr/>
        </p:nvSpPr>
        <p:spPr>
          <a:xfrm>
            <a:off x="263520" y="6411600"/>
            <a:ext cx="1043316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Center for Digital Technologies (DIGIT) (2022) –  https://www.digit-research.de/fileadmin/DIGIT/Presse_und_News/Downloads/Grafikpaket_Reallabor_DCE_Kreislaufmodell_V2_ccby.zip – </a:t>
            </a:r>
            <a:r>
              <a:rPr b="0" lang="de-DE" sz="900" spc="-1" strike="noStrike" u="sng">
                <a:solidFill>
                  <a:srgbClr val="0000ff"/>
                </a:solidFill>
                <a:uFillTx/>
                <a:latin typeface="Roboto"/>
                <a:ea typeface="Roboto"/>
                <a:hlinkClick r:id="rId1"/>
              </a:rPr>
              <a:t>CC BY 4.0.</a:t>
            </a:r>
            <a:endParaRPr b="0" lang="en-US" sz="900" spc="-1" strike="noStrike">
              <a:latin typeface="Arial"/>
            </a:endParaRPr>
          </a:p>
        </p:txBody>
      </p:sp>
      <p:pic>
        <p:nvPicPr>
          <p:cNvPr id="205" name="" descr=""/>
          <p:cNvPicPr/>
          <p:nvPr/>
        </p:nvPicPr>
        <p:blipFill>
          <a:blip r:embed="rId2"/>
          <a:stretch/>
        </p:blipFill>
        <p:spPr>
          <a:xfrm>
            <a:off x="2772000" y="670680"/>
            <a:ext cx="6616080" cy="662508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07" name="CustomShape 2"/>
          <p:cNvSpPr/>
          <p:nvPr/>
        </p:nvSpPr>
        <p:spPr>
          <a:xfrm>
            <a:off x="263520" y="6411600"/>
            <a:ext cx="91198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Kirchherr, J., Reike, D., &amp; Hekkert, M. (2017) </a:t>
            </a:r>
            <a:r>
              <a:rPr b="0" lang="de-DE" sz="900" spc="-1" strike="noStrike">
                <a:solidFill>
                  <a:srgbClr val="a6a6a6"/>
                </a:solidFill>
                <a:latin typeface="Roboto"/>
                <a:ea typeface="Roboto"/>
              </a:rPr>
              <a:t>– </a:t>
            </a:r>
            <a:r>
              <a:rPr b="0" lang="en-US" sz="900" spc="-1" strike="noStrike">
                <a:solidFill>
                  <a:srgbClr val="a6a6a6"/>
                </a:solidFill>
                <a:latin typeface="Roboto"/>
                <a:ea typeface="Roboto"/>
              </a:rPr>
              <a:t>Conceptualizing the circular economy: An analysis of 114 definitions. Resources, conservation and recycling, 127, 221-232.</a:t>
            </a:r>
            <a:endParaRPr b="0" lang="en-US" sz="900" spc="-1" strike="noStrike">
              <a:latin typeface="Arial"/>
            </a:endParaRPr>
          </a:p>
        </p:txBody>
      </p:sp>
      <p:sp>
        <p:nvSpPr>
          <p:cNvPr id="208" name="CustomShape 3"/>
          <p:cNvSpPr/>
          <p:nvPr/>
        </p:nvSpPr>
        <p:spPr>
          <a:xfrm>
            <a:off x="349200" y="1600200"/>
            <a:ext cx="9597240" cy="34250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800" spc="-1" strike="noStrike">
                <a:solidFill>
                  <a:srgbClr val="000000"/>
                </a:solidFill>
                <a:latin typeface="DejaVu Sans"/>
                <a:ea typeface="DejaVu Sans"/>
              </a:rPr>
              <a:t>“</a:t>
            </a:r>
            <a:r>
              <a:rPr b="1" lang="en-US" sz="2800" spc="-1" strike="noStrike">
                <a:solidFill>
                  <a:srgbClr val="000000"/>
                </a:solidFill>
                <a:latin typeface="DejaVu Sans"/>
                <a:ea typeface="DejaVu Sans"/>
              </a:rPr>
              <a:t>Conceptualizing the circular economy: An analysis of 114 definitions.”</a:t>
            </a:r>
            <a:endParaRPr b="0" lang="en-US" sz="2800" spc="-1" strike="noStrike">
              <a:latin typeface="Arial"/>
            </a:endParaRPr>
          </a:p>
          <a:p>
            <a:pPr>
              <a:lnSpc>
                <a:spcPct val="100000"/>
              </a:lnSpc>
            </a:pPr>
            <a:endParaRPr b="0" lang="en-US" sz="2800" spc="-1" strike="noStrike">
              <a:latin typeface="Arial"/>
            </a:endParaRPr>
          </a:p>
          <a:p>
            <a:pPr>
              <a:lnSpc>
                <a:spcPct val="100000"/>
              </a:lnSpc>
            </a:pP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1800" spc="-1" strike="noStrike">
                <a:solidFill>
                  <a:srgbClr val="000000"/>
                </a:solidFill>
                <a:latin typeface="DejaVu Sans"/>
                <a:ea typeface="DejaVu Sans"/>
              </a:rPr>
              <a:t>Kirchherr, Julian, Denise Reike and Marko P. Hekkert.  Resources Conservation and Recycling 127 (2017): 221-232.</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u="sng">
                <a:solidFill>
                  <a:srgbClr val="0000ff"/>
                </a:solidFill>
                <a:uFillTx/>
                <a:latin typeface="DejaVu Sans"/>
                <a:ea typeface="DejaVu Sans"/>
                <a:hlinkClick r:id="rId1"/>
              </a:rPr>
              <a:t>https://doi.org/10.1016/J.RESCONREC.2017.09.005</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10" name="CustomShape 2"/>
          <p:cNvSpPr/>
          <p:nvPr/>
        </p:nvSpPr>
        <p:spPr>
          <a:xfrm>
            <a:off x="263520" y="6381000"/>
            <a:ext cx="7556400" cy="501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DejaVu Sans"/>
                <a:ea typeface="Roboto"/>
              </a:rPr>
              <a:t>https://www.ellenmacarthurfoundation.org/assets/downloads/publications/Ellen-MacArthur-Foundation-Towards-the-Circular-Economy-vol.1.pdf</a:t>
            </a:r>
            <a:endParaRPr b="0" lang="en-US" sz="900" spc="-1" strike="noStrike">
              <a:latin typeface="Arial"/>
            </a:endParaRPr>
          </a:p>
          <a:p>
            <a:pPr>
              <a:lnSpc>
                <a:spcPct val="100000"/>
              </a:lnSpc>
            </a:pPr>
            <a:endParaRPr b="0" lang="en-US" sz="900" spc="-1" strike="noStrike">
              <a:latin typeface="Arial"/>
            </a:endParaRPr>
          </a:p>
        </p:txBody>
      </p:sp>
      <p:sp>
        <p:nvSpPr>
          <p:cNvPr id="211" name="CustomShape 3"/>
          <p:cNvSpPr/>
          <p:nvPr/>
        </p:nvSpPr>
        <p:spPr>
          <a:xfrm>
            <a:off x="419760" y="1655280"/>
            <a:ext cx="10574640" cy="199080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3120" cy="493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Circular Economy – Definitions</a:t>
            </a:r>
            <a:endParaRPr b="0" lang="en-US" sz="2400" spc="-1" strike="noStrike">
              <a:latin typeface="Arial"/>
            </a:endParaRPr>
          </a:p>
          <a:p>
            <a:pPr>
              <a:lnSpc>
                <a:spcPct val="100000"/>
              </a:lnSpc>
            </a:pPr>
            <a:endParaRPr b="0" lang="en-US" sz="2400" spc="-1" strike="noStrike">
              <a:latin typeface="Arial"/>
            </a:endParaRPr>
          </a:p>
        </p:txBody>
      </p:sp>
      <p:sp>
        <p:nvSpPr>
          <p:cNvPr id="213" name="CustomShape 2"/>
          <p:cNvSpPr/>
          <p:nvPr/>
        </p:nvSpPr>
        <p:spPr>
          <a:xfrm>
            <a:off x="263520" y="6129000"/>
            <a:ext cx="7556400" cy="5014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de-DE" sz="900" spc="-1" strike="noStrike">
                <a:solidFill>
                  <a:srgbClr val="a6a6a6"/>
                </a:solidFill>
                <a:latin typeface="Roboto"/>
                <a:ea typeface="Roboto"/>
              </a:rPr>
              <a:t>https://www.ellenmacarthurfoundation.org/assets/downloads/publications/Ellen-MacArthur-Foundation-Towards-the-Circular-Economy-vol.1.pdf</a:t>
            </a:r>
            <a:endParaRPr b="0" lang="en-US" sz="900" spc="-1" strike="noStrike">
              <a:latin typeface="Arial"/>
            </a:endParaRPr>
          </a:p>
          <a:p>
            <a:pPr>
              <a:lnSpc>
                <a:spcPct val="100000"/>
              </a:lnSpc>
            </a:pPr>
            <a:r>
              <a:rPr b="0" lang="de-DE" sz="900" spc="-1" strike="noStrike">
                <a:solidFill>
                  <a:srgbClr val="a6a6a6"/>
                </a:solidFill>
                <a:latin typeface="Roboto"/>
                <a:ea typeface="Roboto"/>
              </a:rPr>
              <a:t>https://www.europarl.europa.eu/news/en/headlines/economy/20151201STO05603/circular-economy-definition-importance-and-benefts</a:t>
            </a:r>
            <a:endParaRPr b="0" lang="en-US" sz="900" spc="-1" strike="noStrike">
              <a:latin typeface="Arial"/>
            </a:endParaRPr>
          </a:p>
          <a:p>
            <a:pPr>
              <a:lnSpc>
                <a:spcPct val="100000"/>
              </a:lnSpc>
            </a:pPr>
            <a:endParaRPr b="0" lang="en-US" sz="900" spc="-1" strike="noStrike">
              <a:latin typeface="Arial"/>
            </a:endParaRPr>
          </a:p>
        </p:txBody>
      </p:sp>
      <p:sp>
        <p:nvSpPr>
          <p:cNvPr id="214" name="CustomShape 3"/>
          <p:cNvSpPr/>
          <p:nvPr/>
        </p:nvSpPr>
        <p:spPr>
          <a:xfrm>
            <a:off x="419760" y="1655280"/>
            <a:ext cx="10574640" cy="199080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Arial"/>
            </a:endParaRPr>
          </a:p>
        </p:txBody>
      </p:sp>
      <p:sp>
        <p:nvSpPr>
          <p:cNvPr id="215" name="CustomShape 4"/>
          <p:cNvSpPr/>
          <p:nvPr/>
        </p:nvSpPr>
        <p:spPr>
          <a:xfrm>
            <a:off x="419760" y="3995280"/>
            <a:ext cx="10574640" cy="148212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economy is a model of production and consumption, which involves sharing, leasing, reusing, repairing, refurbishing and recycling existing materials and products as long as possible. In this way, the life cycle of products is extended.” </a:t>
            </a:r>
            <a:endParaRPr b="0" lang="en-US" sz="1800" spc="-1" strike="noStrike">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European Parliament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465</TotalTime>
  <Application>LibreOffice/6.4.7.2$Linux_X86_64 LibreOffice_project/40$Build-2</Application>
  <Words>4011</Words>
  <Paragraphs>341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cp:lastPrinted>2019-04-04T14:01:13Z</cp:lastPrinted>
  <dcterms:modified xsi:type="dcterms:W3CDTF">2022-06-06T10:44:24Z</dcterms:modified>
  <cp:revision>3470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2</vt:i4>
  </property>
  <property fmtid="{D5CDD505-2E9C-101B-9397-08002B2CF9AE}" pid="8" name="PresentationFormat">
    <vt:lpwstr>Breitbild</vt:lpwstr>
  </property>
  <property fmtid="{D5CDD505-2E9C-101B-9397-08002B2CF9AE}" pid="9" name="ScaleCrop">
    <vt:bool>0</vt:bool>
  </property>
  <property fmtid="{D5CDD505-2E9C-101B-9397-08002B2CF9AE}" pid="10" name="ShareDoc">
    <vt:bool>0</vt:bool>
  </property>
  <property fmtid="{D5CDD505-2E9C-101B-9397-08002B2CF9AE}" pid="11" name="Slides">
    <vt:i4>68</vt:i4>
  </property>
</Properties>
</file>